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77" r:id="rId5"/>
    <p:sldId id="283" r:id="rId6"/>
    <p:sldId id="258" r:id="rId7"/>
    <p:sldId id="259" r:id="rId8"/>
    <p:sldId id="260" r:id="rId9"/>
    <p:sldId id="263" r:id="rId10"/>
    <p:sldId id="261" r:id="rId11"/>
    <p:sldId id="264" r:id="rId12"/>
    <p:sldId id="279" r:id="rId13"/>
    <p:sldId id="280" r:id="rId14"/>
    <p:sldId id="265" r:id="rId15"/>
    <p:sldId id="266" r:id="rId16"/>
    <p:sldId id="267" r:id="rId17"/>
    <p:sldId id="268" r:id="rId18"/>
    <p:sldId id="269" r:id="rId19"/>
    <p:sldId id="284" r:id="rId20"/>
    <p:sldId id="281" r:id="rId21"/>
    <p:sldId id="285" r:id="rId22"/>
    <p:sldId id="282" r:id="rId23"/>
    <p:sldId id="270" r:id="rId24"/>
    <p:sldId id="271" r:id="rId25"/>
    <p:sldId id="272" r:id="rId26"/>
    <p:sldId id="273" r:id="rId27"/>
    <p:sldId id="274" r:id="rId28"/>
    <p:sldId id="275"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C0D"/>
    <a:srgbClr val="F1BE48"/>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2" autoAdjust="0"/>
    <p:restoredTop sz="94660"/>
  </p:normalViewPr>
  <p:slideViewPr>
    <p:cSldViewPr snapToGrid="0">
      <p:cViewPr varScale="1">
        <p:scale>
          <a:sx n="111" d="100"/>
          <a:sy n="111" d="100"/>
        </p:scale>
        <p:origin x="4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AA71-3223-4344-800A-2F2137F6438D}"/>
              </a:ext>
            </a:extLst>
          </p:cNvPr>
          <p:cNvSpPr>
            <a:spLocks noGrp="1"/>
          </p:cNvSpPr>
          <p:nvPr>
            <p:ph type="ctrTitle"/>
          </p:nvPr>
        </p:nvSpPr>
        <p:spPr>
          <a:xfrm>
            <a:off x="768220" y="406400"/>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16305A97-629D-47B1-BB45-7C4EFDE9EE59}"/>
              </a:ext>
            </a:extLst>
          </p:cNvPr>
          <p:cNvSpPr>
            <a:spLocks noGrp="1"/>
          </p:cNvSpPr>
          <p:nvPr>
            <p:ph type="subTitle" idx="1"/>
          </p:nvPr>
        </p:nvSpPr>
        <p:spPr>
          <a:xfrm>
            <a:off x="768220" y="3527393"/>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8232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1C7F-FA43-4672-A8C5-3D08EFE700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CD4D69-B196-4551-9F2E-C883CCF71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672EB-4111-4B78-989A-A92C3E0CF02B}"/>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6/7/2022</a:t>
            </a:fld>
            <a:endParaRPr lang="en-US"/>
          </a:p>
        </p:txBody>
      </p:sp>
      <p:sp>
        <p:nvSpPr>
          <p:cNvPr id="5" name="Footer Placeholder 4">
            <a:extLst>
              <a:ext uri="{FF2B5EF4-FFF2-40B4-BE49-F238E27FC236}">
                <a16:creationId xmlns:a16="http://schemas.microsoft.com/office/drawing/2014/main" id="{C0A27F9E-E87F-4B5D-9A57-95FD6C4E87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0B40F1-EE34-455D-98FF-11EDCC6E43B3}"/>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160392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1B616E-1962-47C2-9C2B-C958A9A77B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0CB83D-A6B9-4E6A-9D69-D49ACF3D0F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56AD4-A685-40CF-A941-342CB2B23714}"/>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6/7/2022</a:t>
            </a:fld>
            <a:endParaRPr lang="en-US"/>
          </a:p>
        </p:txBody>
      </p:sp>
      <p:sp>
        <p:nvSpPr>
          <p:cNvPr id="5" name="Footer Placeholder 4">
            <a:extLst>
              <a:ext uri="{FF2B5EF4-FFF2-40B4-BE49-F238E27FC236}">
                <a16:creationId xmlns:a16="http://schemas.microsoft.com/office/drawing/2014/main" id="{464C286A-3CE2-4A32-BAD6-3AA1D1B5D7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555505-60B7-4AB4-B791-E10A0749666F}"/>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419106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228B-1831-4FD1-AC61-0B0ED9BE786E}"/>
              </a:ext>
            </a:extLst>
          </p:cNvPr>
          <p:cNvSpPr>
            <a:spLocks noGrp="1"/>
          </p:cNvSpPr>
          <p:nvPr>
            <p:ph type="title"/>
          </p:nvPr>
        </p:nvSpPr>
        <p:spPr/>
        <p:txBody>
          <a:bodyPr>
            <a:normAutofit/>
          </a:bodyPr>
          <a:lstStyle>
            <a:lvl1pPr>
              <a:defRPr sz="5400"/>
            </a:lvl1pPr>
          </a:lstStyle>
          <a:p>
            <a:r>
              <a:rPr lang="en-US" dirty="0"/>
              <a:t>Click to edit Master title style</a:t>
            </a:r>
          </a:p>
        </p:txBody>
      </p:sp>
      <p:sp>
        <p:nvSpPr>
          <p:cNvPr id="3" name="Content Placeholder 2">
            <a:extLst>
              <a:ext uri="{FF2B5EF4-FFF2-40B4-BE49-F238E27FC236}">
                <a16:creationId xmlns:a16="http://schemas.microsoft.com/office/drawing/2014/main" id="{99F002B4-7D72-4168-A72C-A500D0A106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20CDF-A338-428A-AF45-FDF0003DC6FE}"/>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6/7/2022</a:t>
            </a:fld>
            <a:endParaRPr lang="en-US"/>
          </a:p>
        </p:txBody>
      </p:sp>
      <p:sp>
        <p:nvSpPr>
          <p:cNvPr id="5" name="Footer Placeholder 4">
            <a:extLst>
              <a:ext uri="{FF2B5EF4-FFF2-40B4-BE49-F238E27FC236}">
                <a16:creationId xmlns:a16="http://schemas.microsoft.com/office/drawing/2014/main" id="{90E45827-F999-48CF-8E8E-4EB7C60EA4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27693F-E6B4-4BA8-B722-28D6FC0552C0}"/>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87253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8D1D-CBCC-4ED7-868E-93A122C83F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7D4F63-1F51-4837-BE9B-9E28BE934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63ABB5-8316-49CC-A2E0-86B13E484F6A}"/>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6/7/2022</a:t>
            </a:fld>
            <a:endParaRPr lang="en-US"/>
          </a:p>
        </p:txBody>
      </p:sp>
      <p:sp>
        <p:nvSpPr>
          <p:cNvPr id="5" name="Footer Placeholder 4">
            <a:extLst>
              <a:ext uri="{FF2B5EF4-FFF2-40B4-BE49-F238E27FC236}">
                <a16:creationId xmlns:a16="http://schemas.microsoft.com/office/drawing/2014/main" id="{CB8BD4FF-B433-498D-8EFA-A660393F0A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6CBB1A-2AF9-4772-B4DE-201209204E4F}"/>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3453402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100E-720B-4715-B5DC-1751D22D1C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DDA844-DCB5-4E75-8216-2F1CB904F3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8CDEC3-3AB8-4EE0-934A-8D4662C777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20D819-9FE3-41CE-B08B-C2BBB67E5470}"/>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6/7/2022</a:t>
            </a:fld>
            <a:endParaRPr lang="en-US"/>
          </a:p>
        </p:txBody>
      </p:sp>
      <p:sp>
        <p:nvSpPr>
          <p:cNvPr id="6" name="Footer Placeholder 5">
            <a:extLst>
              <a:ext uri="{FF2B5EF4-FFF2-40B4-BE49-F238E27FC236}">
                <a16:creationId xmlns:a16="http://schemas.microsoft.com/office/drawing/2014/main" id="{3DCA150B-CBAB-4C0B-93B2-ACFBD02C18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6CCF36-1435-4B82-BBA6-050987113F5D}"/>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178769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0CDF-C6FF-4D8E-B81F-2CC648277D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9B32C8-8E09-4733-BC32-93076D8650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87C918-9C66-463B-B7C1-B98EFC314D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5C85B3-9116-4DE2-A5AE-6EFAE3AD28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440F8D-B5D2-4DC6-B86A-6396DF71E4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67033C-9DA3-43E4-906E-D33CA12C9911}"/>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6/7/2022</a:t>
            </a:fld>
            <a:endParaRPr lang="en-US"/>
          </a:p>
        </p:txBody>
      </p:sp>
      <p:sp>
        <p:nvSpPr>
          <p:cNvPr id="8" name="Footer Placeholder 7">
            <a:extLst>
              <a:ext uri="{FF2B5EF4-FFF2-40B4-BE49-F238E27FC236}">
                <a16:creationId xmlns:a16="http://schemas.microsoft.com/office/drawing/2014/main" id="{A329FC94-3EC7-4034-8580-B1C768EB4E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F86BFCF-FB41-48CE-9D30-1DDFFD33FA81}"/>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227189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4910-346E-406D-BD85-08EB884182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B8D67B-CBAC-4542-9C1F-A3042ECCEE3B}"/>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6/7/2022</a:t>
            </a:fld>
            <a:endParaRPr lang="en-US"/>
          </a:p>
        </p:txBody>
      </p:sp>
      <p:sp>
        <p:nvSpPr>
          <p:cNvPr id="4" name="Footer Placeholder 3">
            <a:extLst>
              <a:ext uri="{FF2B5EF4-FFF2-40B4-BE49-F238E27FC236}">
                <a16:creationId xmlns:a16="http://schemas.microsoft.com/office/drawing/2014/main" id="{6D9DF39B-D080-4D53-91ED-D557C2BEB1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5F7A543-A65D-4A8B-92BC-3F70F304BAE9}"/>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103675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63681-D80B-495B-B584-80BB4A24637E}"/>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6/7/2022</a:t>
            </a:fld>
            <a:endParaRPr lang="en-US"/>
          </a:p>
        </p:txBody>
      </p:sp>
      <p:sp>
        <p:nvSpPr>
          <p:cNvPr id="3" name="Footer Placeholder 2">
            <a:extLst>
              <a:ext uri="{FF2B5EF4-FFF2-40B4-BE49-F238E27FC236}">
                <a16:creationId xmlns:a16="http://schemas.microsoft.com/office/drawing/2014/main" id="{16261D59-96E3-4EC9-9F4F-5E84C0E05A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FE18C72-DB2B-4545-BD65-0C31B95CCC0A}"/>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1851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8435-1E35-41F1-B365-57C798B94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1AA79D-72C8-4788-A586-FA69B5C519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127162-1D39-454C-A95D-FBB304E71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350C5D-CD06-435F-A2BC-5D727F720EA3}"/>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6/7/2022</a:t>
            </a:fld>
            <a:endParaRPr lang="en-US"/>
          </a:p>
        </p:txBody>
      </p:sp>
      <p:sp>
        <p:nvSpPr>
          <p:cNvPr id="6" name="Footer Placeholder 5">
            <a:extLst>
              <a:ext uri="{FF2B5EF4-FFF2-40B4-BE49-F238E27FC236}">
                <a16:creationId xmlns:a16="http://schemas.microsoft.com/office/drawing/2014/main" id="{D75412FF-EA13-48E6-8DA8-E864105B5F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333C69-8597-4977-84B9-42AF0A6EC5EE}"/>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76333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9FDA-1949-40D2-BFCE-A937C22DBA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9DCCB3-A9DE-4106-B0CC-75606AAC82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07497A-BD3D-45CF-87FC-4AE1A8D60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401CC3-037D-4FDE-9D4D-74926769356E}"/>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6/7/2022</a:t>
            </a:fld>
            <a:endParaRPr lang="en-US"/>
          </a:p>
        </p:txBody>
      </p:sp>
      <p:sp>
        <p:nvSpPr>
          <p:cNvPr id="6" name="Footer Placeholder 5">
            <a:extLst>
              <a:ext uri="{FF2B5EF4-FFF2-40B4-BE49-F238E27FC236}">
                <a16:creationId xmlns:a16="http://schemas.microsoft.com/office/drawing/2014/main" id="{41C87247-A776-4305-83DF-FE591B5C8A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CCADCD-316F-4695-A956-AE07A5B23B27}"/>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111468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321DD4B1-ACBE-485D-971E-09363106AD81}"/>
              </a:ext>
            </a:extLst>
          </p:cNvPr>
          <p:cNvSpPr/>
          <p:nvPr userDrawn="1"/>
        </p:nvSpPr>
        <p:spPr>
          <a:xfrm rot="5400000">
            <a:off x="9153325" y="3825555"/>
            <a:ext cx="4506689" cy="1558207"/>
          </a:xfrm>
          <a:prstGeom prst="flowChartDocumen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B2D12AFE-C968-4DDF-A587-D6E88741D53F}"/>
              </a:ext>
            </a:extLst>
          </p:cNvPr>
          <p:cNvSpPr>
            <a:spLocks noGrp="1"/>
          </p:cNvSpPr>
          <p:nvPr>
            <p:ph type="title"/>
          </p:nvPr>
        </p:nvSpPr>
        <p:spPr>
          <a:xfrm>
            <a:off x="838200" y="365125"/>
            <a:ext cx="987334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F96F65A-3978-4718-BC13-26FE6E38B6C2}"/>
              </a:ext>
            </a:extLst>
          </p:cNvPr>
          <p:cNvSpPr>
            <a:spLocks noGrp="1"/>
          </p:cNvSpPr>
          <p:nvPr>
            <p:ph type="body" idx="1"/>
          </p:nvPr>
        </p:nvSpPr>
        <p:spPr>
          <a:xfrm>
            <a:off x="838200" y="1825625"/>
            <a:ext cx="987334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lowchart: Document 6">
            <a:extLst>
              <a:ext uri="{FF2B5EF4-FFF2-40B4-BE49-F238E27FC236}">
                <a16:creationId xmlns:a16="http://schemas.microsoft.com/office/drawing/2014/main" id="{AFC0A515-B80F-4842-AD2F-043ED01CCE82}"/>
              </a:ext>
            </a:extLst>
          </p:cNvPr>
          <p:cNvSpPr/>
          <p:nvPr userDrawn="1"/>
        </p:nvSpPr>
        <p:spPr>
          <a:xfrm rot="5400000">
            <a:off x="8022771" y="2688771"/>
            <a:ext cx="6858000" cy="1480458"/>
          </a:xfrm>
          <a:prstGeom prst="flowChartDocument">
            <a:avLst/>
          </a:prstGeom>
          <a:solidFill>
            <a:srgbClr val="BD0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5A74107-0A6F-4CBC-A019-CE2561C5A13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60746" y="5614156"/>
            <a:ext cx="891202" cy="1125613"/>
          </a:xfrm>
          <a:prstGeom prst="rect">
            <a:avLst/>
          </a:prstGeom>
        </p:spPr>
      </p:pic>
    </p:spTree>
    <p:extLst>
      <p:ext uri="{BB962C8B-B14F-4D97-AF65-F5344CB8AC3E}">
        <p14:creationId xmlns:p14="http://schemas.microsoft.com/office/powerpoint/2010/main" val="2270991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gss.nsta.org/Practices.aspx?id=7" TargetMode="External"/><Relationship Id="rId7" Type="http://schemas.openxmlformats.org/officeDocument/2006/relationships/image" Target="../media/image9.svg"/><Relationship Id="rId2" Type="http://schemas.openxmlformats.org/officeDocument/2006/relationships/hyperlink" Target="https://ngss.nsta.org/Practices.aspx?id=2"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ngss.nsta.org/Practices.aspx?id=6" TargetMode="External"/><Relationship Id="rId7" Type="http://schemas.openxmlformats.org/officeDocument/2006/relationships/image" Target="../media/image9.svg"/><Relationship Id="rId2" Type="http://schemas.openxmlformats.org/officeDocument/2006/relationships/hyperlink" Target="https://ngss.nsta.org/Practices.aspx?id=2"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ngss.nsta.org/Practices.aspx?id=4" TargetMode="External"/><Relationship Id="rId7" Type="http://schemas.openxmlformats.org/officeDocument/2006/relationships/image" Target="../media/image9.svg"/><Relationship Id="rId2" Type="http://schemas.openxmlformats.org/officeDocument/2006/relationships/hyperlink" Target="https://ngss.nsta.org/Practices.aspx?id=8"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hyperlink" Target="https://ngss.nsta.org/Practices.aspx?id=7" TargetMode="External"/><Relationship Id="rId7" Type="http://schemas.openxmlformats.org/officeDocument/2006/relationships/image" Target="../media/image9.svg"/><Relationship Id="rId2" Type="http://schemas.openxmlformats.org/officeDocument/2006/relationships/hyperlink" Target="https://ngss.nsta.org/Practices.aspx?id=8"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ngss.nsta.org/Practices.aspx?id=4" TargetMode="External"/><Relationship Id="rId7" Type="http://schemas.openxmlformats.org/officeDocument/2006/relationships/image" Target="../media/image8.png"/><Relationship Id="rId2" Type="http://schemas.openxmlformats.org/officeDocument/2006/relationships/hyperlink" Target="https://ngss.nsta.org/Practices.aspx?id=3" TargetMode="Externa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8.jpeg"/><Relationship Id="rId4" Type="http://schemas.openxmlformats.org/officeDocument/2006/relationships/hyperlink" Target="https://ngss.nsta.org/Practices.aspx?id=8"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ngss.nsta.org/Practices.aspx?id=4" TargetMode="External"/><Relationship Id="rId7" Type="http://schemas.openxmlformats.org/officeDocument/2006/relationships/image" Target="../media/image9.svg"/><Relationship Id="rId2" Type="http://schemas.openxmlformats.org/officeDocument/2006/relationships/hyperlink" Target="https://ngss.nsta.org/Practices.aspx?id=3"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hyperlink" Target="https://ngss.nsta.org/Practices.aspx?id=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ngss.nsta.org/Practices.aspx?id=8" TargetMode="External"/><Relationship Id="rId7" Type="http://schemas.openxmlformats.org/officeDocument/2006/relationships/image" Target="../media/image9.svg"/><Relationship Id="rId2" Type="http://schemas.openxmlformats.org/officeDocument/2006/relationships/hyperlink" Target="https://ngss.nsta.org/Practices.aspx?id=7"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s://ngss.nsta.org/Practices.aspx?id=7" TargetMode="Externa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ngss.nsta.org/practicesfull.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9.xml"/><Relationship Id="rId7" Type="http://schemas.openxmlformats.org/officeDocument/2006/relationships/slide" Target="slide15.xml"/><Relationship Id="rId12" Type="http://schemas.openxmlformats.org/officeDocument/2006/relationships/slide" Target="slide19.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8.xml"/><Relationship Id="rId5" Type="http://schemas.openxmlformats.org/officeDocument/2006/relationships/slide" Target="slide23.xml"/><Relationship Id="rId10" Type="http://schemas.openxmlformats.org/officeDocument/2006/relationships/slide" Target="slide11.xml"/><Relationship Id="rId4" Type="http://schemas.openxmlformats.org/officeDocument/2006/relationships/slide" Target="slide14.xml"/><Relationship Id="rId9"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sv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hyperlink" Target="https://ngss.nsta.org/Practices.aspx?id=1" TargetMode="External"/><Relationship Id="rId7" Type="http://schemas.openxmlformats.org/officeDocument/2006/relationships/image" Target="../media/image9.svg"/><Relationship Id="rId2" Type="http://schemas.openxmlformats.org/officeDocument/2006/relationships/hyperlink" Target="https://ngss.nsta.org/Practices.aspx?id=8"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0B3A-8229-4BC5-91F9-C56694FC85D8}"/>
              </a:ext>
            </a:extLst>
          </p:cNvPr>
          <p:cNvSpPr>
            <a:spLocks noGrp="1"/>
          </p:cNvSpPr>
          <p:nvPr>
            <p:ph type="ctrTitle"/>
          </p:nvPr>
        </p:nvSpPr>
        <p:spPr>
          <a:xfrm>
            <a:off x="142042" y="412735"/>
            <a:ext cx="10493406" cy="1349406"/>
          </a:xfrm>
        </p:spPr>
        <p:txBody>
          <a:bodyPr>
            <a:normAutofit/>
          </a:bodyPr>
          <a:lstStyle/>
          <a:p>
            <a:r>
              <a:rPr lang="en-US" sz="4800" dirty="0"/>
              <a:t>Biotechnology Outreach Education Center</a:t>
            </a:r>
            <a:br>
              <a:rPr lang="en-US" sz="7200" dirty="0"/>
            </a:br>
            <a:r>
              <a:rPr lang="en-US" sz="3200" dirty="0"/>
              <a:t>Office of Biotechnology</a:t>
            </a:r>
            <a:endParaRPr lang="en-US" dirty="0"/>
          </a:p>
        </p:txBody>
      </p:sp>
      <p:sp>
        <p:nvSpPr>
          <p:cNvPr id="3" name="Subtitle 2">
            <a:extLst>
              <a:ext uri="{FF2B5EF4-FFF2-40B4-BE49-F238E27FC236}">
                <a16:creationId xmlns:a16="http://schemas.microsoft.com/office/drawing/2014/main" id="{BA1058E3-8BDB-4CAA-B936-C3BDA45F2075}"/>
              </a:ext>
            </a:extLst>
          </p:cNvPr>
          <p:cNvSpPr>
            <a:spLocks noGrp="1"/>
          </p:cNvSpPr>
          <p:nvPr>
            <p:ph type="subTitle" idx="1"/>
          </p:nvPr>
        </p:nvSpPr>
        <p:spPr>
          <a:xfrm>
            <a:off x="5672832" y="3293616"/>
            <a:ext cx="4829452" cy="1136341"/>
          </a:xfrm>
        </p:spPr>
        <p:txBody>
          <a:bodyPr>
            <a:normAutofit/>
          </a:bodyPr>
          <a:lstStyle/>
          <a:p>
            <a:pPr algn="r"/>
            <a:r>
              <a:rPr lang="en-US" sz="3600" dirty="0">
                <a:solidFill>
                  <a:srgbClr val="C00000"/>
                </a:solidFill>
                <a:latin typeface="Forte" panose="03060902040502070203" pitchFamily="66" charset="0"/>
              </a:rPr>
              <a:t>Woodchip Bioreactors</a:t>
            </a:r>
          </a:p>
          <a:p>
            <a:pPr algn="r"/>
            <a:r>
              <a:rPr lang="en-US" dirty="0"/>
              <a:t>Classroom Slides</a:t>
            </a:r>
          </a:p>
        </p:txBody>
      </p:sp>
      <p:pic>
        <p:nvPicPr>
          <p:cNvPr id="6" name="Picture 5">
            <a:extLst>
              <a:ext uri="{FF2B5EF4-FFF2-40B4-BE49-F238E27FC236}">
                <a16:creationId xmlns:a16="http://schemas.microsoft.com/office/drawing/2014/main" id="{2CB71282-68D7-42A4-9351-280154E3FB7E}"/>
              </a:ext>
            </a:extLst>
          </p:cNvPr>
          <p:cNvPicPr/>
          <p:nvPr/>
        </p:nvPicPr>
        <p:blipFill rotWithShape="1">
          <a:blip r:embed="rId2" cstate="print">
            <a:extLst>
              <a:ext uri="{28A0092B-C50C-407E-A947-70E740481C1C}">
                <a14:useLocalDpi xmlns:a14="http://schemas.microsoft.com/office/drawing/2010/main" val="0"/>
              </a:ext>
            </a:extLst>
          </a:blip>
          <a:srcRect b="11984"/>
          <a:stretch/>
        </p:blipFill>
        <p:spPr bwMode="auto">
          <a:xfrm>
            <a:off x="0" y="3293616"/>
            <a:ext cx="5805996" cy="3564383"/>
          </a:xfrm>
          <a:prstGeom prst="flowChartManualInpu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36C7B11A-57B0-48CB-9F00-231816BF1199}"/>
              </a:ext>
            </a:extLst>
          </p:cNvPr>
          <p:cNvSpPr txBox="1"/>
          <p:nvPr/>
        </p:nvSpPr>
        <p:spPr>
          <a:xfrm>
            <a:off x="5805996" y="6609426"/>
            <a:ext cx="1648208" cy="215444"/>
          </a:xfrm>
          <a:prstGeom prst="rect">
            <a:avLst/>
          </a:prstGeom>
          <a:noFill/>
        </p:spPr>
        <p:txBody>
          <a:bodyPr wrap="none" rtlCol="0">
            <a:spAutoFit/>
          </a:bodyPr>
          <a:lstStyle/>
          <a:p>
            <a:r>
              <a:rPr lang="en-US" sz="800" i="1" dirty="0"/>
              <a:t>Photo credit:  Iowa State University</a:t>
            </a:r>
          </a:p>
        </p:txBody>
      </p:sp>
      <p:sp>
        <p:nvSpPr>
          <p:cNvPr id="7" name="Rectangle 6">
            <a:extLst>
              <a:ext uri="{FF2B5EF4-FFF2-40B4-BE49-F238E27FC236}">
                <a16:creationId xmlns:a16="http://schemas.microsoft.com/office/drawing/2014/main" id="{5C051CD9-28D3-43C4-A189-59DB6097CC13}"/>
              </a:ext>
            </a:extLst>
          </p:cNvPr>
          <p:cNvSpPr/>
          <p:nvPr/>
        </p:nvSpPr>
        <p:spPr>
          <a:xfrm>
            <a:off x="9809822" y="6572214"/>
            <a:ext cx="1083951" cy="253916"/>
          </a:xfrm>
          <a:prstGeom prst="rect">
            <a:avLst/>
          </a:prstGeom>
        </p:spPr>
        <p:txBody>
          <a:bodyPr wrap="none">
            <a:spAutoFit/>
          </a:bodyPr>
          <a:lstStyle/>
          <a:p>
            <a:pPr algn="r"/>
            <a:r>
              <a:rPr lang="en-US" sz="1050" i="1" dirty="0"/>
              <a:t>Updated 6/2022</a:t>
            </a:r>
          </a:p>
        </p:txBody>
      </p:sp>
    </p:spTree>
    <p:extLst>
      <p:ext uri="{BB962C8B-B14F-4D97-AF65-F5344CB8AC3E}">
        <p14:creationId xmlns:p14="http://schemas.microsoft.com/office/powerpoint/2010/main" val="2130447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a:bodyPr>
          <a:lstStyle/>
          <a:p>
            <a:r>
              <a:rPr lang="en-US" dirty="0"/>
              <a:t>Hello, My Name is:  Nitrogen</a:t>
            </a:r>
            <a:br>
              <a:rPr lang="en-US" dirty="0"/>
            </a:br>
            <a:r>
              <a:rPr lang="en-US" sz="2800" dirty="0"/>
              <a:t>Module 1, Activity #2</a:t>
            </a:r>
            <a:endParaRPr lang="en-US" dirty="0"/>
          </a:p>
        </p:txBody>
      </p:sp>
      <p:sp>
        <p:nvSpPr>
          <p:cNvPr id="3" name="Content Placeholder 2">
            <a:extLst>
              <a:ext uri="{FF2B5EF4-FFF2-40B4-BE49-F238E27FC236}">
                <a16:creationId xmlns:a16="http://schemas.microsoft.com/office/drawing/2014/main" id="{ECEB880B-F697-412E-B19C-3924FCA5CA5A}"/>
              </a:ext>
            </a:extLst>
          </p:cNvPr>
          <p:cNvSpPr>
            <a:spLocks noGrp="1"/>
          </p:cNvSpPr>
          <p:nvPr>
            <p:ph idx="1"/>
          </p:nvPr>
        </p:nvSpPr>
        <p:spPr>
          <a:xfrm>
            <a:off x="838201" y="1825625"/>
            <a:ext cx="8252534" cy="4351338"/>
          </a:xfrm>
        </p:spPr>
        <p:txBody>
          <a:bodyPr>
            <a:normAutofit/>
          </a:bodyPr>
          <a:lstStyle/>
          <a:p>
            <a:pPr marL="0" indent="0">
              <a:buNone/>
            </a:pPr>
            <a:r>
              <a:rPr lang="en-US" dirty="0"/>
              <a:t>Students will…</a:t>
            </a:r>
          </a:p>
          <a:p>
            <a:pPr marL="457200" lvl="1" indent="0">
              <a:buNone/>
            </a:pPr>
            <a:r>
              <a:rPr lang="en-US" dirty="0"/>
              <a:t>…</a:t>
            </a:r>
            <a:r>
              <a:rPr lang="en-US" b="1" dirty="0">
                <a:solidFill>
                  <a:schemeClr val="accent1"/>
                </a:solidFill>
                <a:hlinkClick r:id="rId2"/>
              </a:rPr>
              <a:t>explain where nitrogen is found on Earth </a:t>
            </a:r>
            <a:r>
              <a:rPr lang="en-US" dirty="0"/>
              <a:t>and that nitrogen cycles indefinitely through the Earth system.</a:t>
            </a:r>
          </a:p>
          <a:p>
            <a:pPr marL="457200" lvl="1" indent="0">
              <a:buNone/>
            </a:pPr>
            <a:r>
              <a:rPr lang="en-US" dirty="0"/>
              <a:t>…learn that </a:t>
            </a:r>
            <a:r>
              <a:rPr lang="en-US" b="1" dirty="0">
                <a:solidFill>
                  <a:schemeClr val="accent1"/>
                </a:solidFill>
                <a:hlinkClick r:id="rId3"/>
              </a:rPr>
              <a:t>the cycle is nonlinear </a:t>
            </a:r>
            <a:r>
              <a:rPr lang="en-US" dirty="0"/>
              <a:t>traveling between living things and the physical environment.</a:t>
            </a:r>
          </a:p>
          <a:p>
            <a:pPr marL="0" indent="0">
              <a:buNone/>
            </a:pPr>
            <a:endParaRPr lang="en-US" dirty="0"/>
          </a:p>
          <a:p>
            <a:pPr marL="0" indent="0">
              <a:buNone/>
            </a:pPr>
            <a:endParaRPr lang="en-US" dirty="0"/>
          </a:p>
          <a:p>
            <a:pPr marL="0" indent="0">
              <a:buNone/>
            </a:pPr>
            <a:endParaRPr lang="en-US" dirty="0"/>
          </a:p>
          <a:p>
            <a:pPr marL="0" indent="0">
              <a:buNone/>
            </a:pPr>
            <a:r>
              <a:rPr lang="en-US" sz="2000" i="1" dirty="0"/>
              <a:t>Credit:  this activity was developed by Lisa Gardiner of the UCAR Center for Science Education; permission was granted for use in this curriculum module</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35B69800-C2DC-44A9-92EA-21B63BE96775}"/>
              </a:ext>
            </a:extLst>
          </p:cNvPr>
          <p:cNvPicPr/>
          <p:nvPr/>
        </p:nvPicPr>
        <p:blipFill>
          <a:blip r:embed="rId4" cstate="print">
            <a:grayscl/>
            <a:extLst>
              <a:ext uri="{28A0092B-C50C-407E-A947-70E740481C1C}">
                <a14:useLocalDpi xmlns:a14="http://schemas.microsoft.com/office/drawing/2010/main" val="0"/>
              </a:ext>
            </a:extLst>
          </a:blip>
          <a:stretch>
            <a:fillRect/>
          </a:stretch>
        </p:blipFill>
        <p:spPr>
          <a:xfrm>
            <a:off x="8593585" y="3230237"/>
            <a:ext cx="1842716" cy="2407083"/>
          </a:xfrm>
          <a:prstGeom prst="rect">
            <a:avLst/>
          </a:prstGeom>
          <a:ln>
            <a:noFill/>
          </a:ln>
          <a:effectLst>
            <a:outerShdw blurRad="292100" dist="139700" dir="2700000" algn="tl" rotWithShape="0">
              <a:srgbClr val="333333">
                <a:alpha val="65000"/>
              </a:srgbClr>
            </a:outerShdw>
          </a:effectLst>
        </p:spPr>
      </p:pic>
      <p:pic>
        <p:nvPicPr>
          <p:cNvPr id="5" name="Graphic 4" descr="House">
            <a:hlinkClick r:id="rId5" action="ppaction://hlinksldjump"/>
            <a:extLst>
              <a:ext uri="{FF2B5EF4-FFF2-40B4-BE49-F238E27FC236}">
                <a16:creationId xmlns:a16="http://schemas.microsoft.com/office/drawing/2014/main" id="{08CF4FC3-D5D3-4C78-80C5-1727A9728D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358315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a:bodyPr>
          <a:lstStyle/>
          <a:p>
            <a:r>
              <a:rPr lang="en-US" dirty="0"/>
              <a:t>Sorting Out the Nitrogen Cycle</a:t>
            </a:r>
            <a:br>
              <a:rPr lang="en-US" dirty="0"/>
            </a:br>
            <a:r>
              <a:rPr lang="en-US" sz="2800" dirty="0"/>
              <a:t>Module 1, Activity #3</a:t>
            </a:r>
            <a:endParaRPr lang="en-US" dirty="0"/>
          </a:p>
        </p:txBody>
      </p:sp>
      <p:sp>
        <p:nvSpPr>
          <p:cNvPr id="3" name="Content Placeholder 2">
            <a:extLst>
              <a:ext uri="{FF2B5EF4-FFF2-40B4-BE49-F238E27FC236}">
                <a16:creationId xmlns:a16="http://schemas.microsoft.com/office/drawing/2014/main" id="{ECEB880B-F697-412E-B19C-3924FCA5CA5A}"/>
              </a:ext>
            </a:extLst>
          </p:cNvPr>
          <p:cNvSpPr>
            <a:spLocks noGrp="1"/>
          </p:cNvSpPr>
          <p:nvPr>
            <p:ph idx="1"/>
          </p:nvPr>
        </p:nvSpPr>
        <p:spPr>
          <a:xfrm>
            <a:off x="838201" y="1825625"/>
            <a:ext cx="8252534" cy="1938507"/>
          </a:xfrm>
        </p:spPr>
        <p:txBody>
          <a:bodyPr>
            <a:normAutofit/>
          </a:bodyPr>
          <a:lstStyle/>
          <a:p>
            <a:pPr marL="0" indent="0">
              <a:buNone/>
            </a:pPr>
            <a:r>
              <a:rPr lang="en-US" dirty="0"/>
              <a:t>Students will…</a:t>
            </a:r>
          </a:p>
          <a:p>
            <a:pPr marL="457200" lvl="1" indent="0">
              <a:buNone/>
            </a:pPr>
            <a:r>
              <a:rPr lang="en-US" dirty="0"/>
              <a:t>…</a:t>
            </a:r>
            <a:r>
              <a:rPr lang="en-US" b="1" dirty="0">
                <a:solidFill>
                  <a:schemeClr val="accent1"/>
                </a:solidFill>
                <a:hlinkClick r:id="rId2"/>
              </a:rPr>
              <a:t>create a visual model </a:t>
            </a:r>
            <a:r>
              <a:rPr lang="en-US" dirty="0"/>
              <a:t>of the nitrogen cycle.</a:t>
            </a:r>
          </a:p>
          <a:p>
            <a:pPr marL="457200" lvl="1" indent="0">
              <a:buNone/>
            </a:pPr>
            <a:r>
              <a:rPr lang="en-US" dirty="0"/>
              <a:t>…begin to </a:t>
            </a:r>
            <a:r>
              <a:rPr lang="en-US" b="1" dirty="0">
                <a:solidFill>
                  <a:schemeClr val="accent1"/>
                </a:solidFill>
                <a:hlinkClick r:id="rId3"/>
              </a:rPr>
              <a:t>develop an understanding </a:t>
            </a:r>
            <a:r>
              <a:rPr lang="en-US" dirty="0"/>
              <a:t>of how nitrogen is transformed through natural processes.</a:t>
            </a:r>
          </a:p>
        </p:txBody>
      </p:sp>
      <p:pic>
        <p:nvPicPr>
          <p:cNvPr id="5" name="Picture 4">
            <a:extLst>
              <a:ext uri="{FF2B5EF4-FFF2-40B4-BE49-F238E27FC236}">
                <a16:creationId xmlns:a16="http://schemas.microsoft.com/office/drawing/2014/main" id="{7CC40CD1-1E7B-480A-BBE8-E67DE6764509}"/>
              </a:ext>
            </a:extLst>
          </p:cNvPr>
          <p:cNvPicPr/>
          <p:nvPr/>
        </p:nvPicPr>
        <p:blipFill>
          <a:blip r:embed="rId4">
            <a:extLst>
              <a:ext uri="{28A0092B-C50C-407E-A947-70E740481C1C}">
                <a14:useLocalDpi xmlns:a14="http://schemas.microsoft.com/office/drawing/2010/main" val="0"/>
              </a:ext>
            </a:extLst>
          </a:blip>
          <a:stretch>
            <a:fillRect/>
          </a:stretch>
        </p:blipFill>
        <p:spPr>
          <a:xfrm>
            <a:off x="7226423" y="3764132"/>
            <a:ext cx="2996423" cy="2746252"/>
          </a:xfrm>
          <a:prstGeom prst="rect">
            <a:avLst/>
          </a:prstGeom>
        </p:spPr>
      </p:pic>
      <p:sp>
        <p:nvSpPr>
          <p:cNvPr id="6" name="Rectangle 5">
            <a:extLst>
              <a:ext uri="{FF2B5EF4-FFF2-40B4-BE49-F238E27FC236}">
                <a16:creationId xmlns:a16="http://schemas.microsoft.com/office/drawing/2014/main" id="{11CA0CF7-6022-4631-A5B1-06D64291F0E1}"/>
              </a:ext>
            </a:extLst>
          </p:cNvPr>
          <p:cNvSpPr/>
          <p:nvPr/>
        </p:nvSpPr>
        <p:spPr>
          <a:xfrm>
            <a:off x="8623919" y="6531438"/>
            <a:ext cx="1825100" cy="215444"/>
          </a:xfrm>
          <a:prstGeom prst="rect">
            <a:avLst/>
          </a:prstGeom>
        </p:spPr>
        <p:txBody>
          <a:bodyPr wrap="square">
            <a:spAutoFit/>
          </a:bodyPr>
          <a:lstStyle/>
          <a:p>
            <a:pPr>
              <a:spcAft>
                <a:spcPts val="1000"/>
              </a:spcAft>
            </a:pPr>
            <a:r>
              <a:rPr lang="en-US" sz="800" i="1" dirty="0">
                <a:latin typeface="Tw Cen MT" panose="020B0602020104020603" pitchFamily="34" charset="0"/>
              </a:rPr>
              <a:t>Graphic credit:  PresenterMedia.com</a:t>
            </a:r>
            <a:endParaRPr lang="en-US" sz="800" dirty="0">
              <a:latin typeface="Tw Cen MT" panose="020B0602020104020603" pitchFamily="34" charset="0"/>
            </a:endParaRPr>
          </a:p>
        </p:txBody>
      </p:sp>
      <p:pic>
        <p:nvPicPr>
          <p:cNvPr id="7" name="Graphic 6" descr="House">
            <a:hlinkClick r:id="rId5" action="ppaction://hlinksldjump"/>
            <a:extLst>
              <a:ext uri="{FF2B5EF4-FFF2-40B4-BE49-F238E27FC236}">
                <a16:creationId xmlns:a16="http://schemas.microsoft.com/office/drawing/2014/main" id="{79C6B5F7-9481-4F2C-A922-FB21C49ACA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319316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6AE9-4B0E-4D53-8730-6AEA40D2C928}"/>
              </a:ext>
            </a:extLst>
          </p:cNvPr>
          <p:cNvSpPr>
            <a:spLocks noGrp="1"/>
          </p:cNvSpPr>
          <p:nvPr>
            <p:ph type="title"/>
          </p:nvPr>
        </p:nvSpPr>
        <p:spPr/>
        <p:txBody>
          <a:bodyPr/>
          <a:lstStyle/>
          <a:p>
            <a:r>
              <a:rPr lang="en-US" dirty="0"/>
              <a:t>Module 1 Debrief</a:t>
            </a:r>
          </a:p>
        </p:txBody>
      </p:sp>
      <p:sp>
        <p:nvSpPr>
          <p:cNvPr id="3" name="Content Placeholder 2">
            <a:extLst>
              <a:ext uri="{FF2B5EF4-FFF2-40B4-BE49-F238E27FC236}">
                <a16:creationId xmlns:a16="http://schemas.microsoft.com/office/drawing/2014/main" id="{0E703E50-2A24-4EAD-97F6-51A87761BB0F}"/>
              </a:ext>
            </a:extLst>
          </p:cNvPr>
          <p:cNvSpPr>
            <a:spLocks noGrp="1"/>
          </p:cNvSpPr>
          <p:nvPr>
            <p:ph idx="1"/>
          </p:nvPr>
        </p:nvSpPr>
        <p:spPr>
          <a:xfrm>
            <a:off x="838200" y="1722391"/>
            <a:ext cx="9873343" cy="4770484"/>
          </a:xfrm>
        </p:spPr>
        <p:txBody>
          <a:bodyPr>
            <a:normAutofit fontScale="85000" lnSpcReduction="20000"/>
          </a:bodyPr>
          <a:lstStyle/>
          <a:p>
            <a:pPr marL="0" indent="0">
              <a:buNone/>
            </a:pPr>
            <a:r>
              <a:rPr lang="en-US" sz="3600" b="1" dirty="0"/>
              <a:t>What did we learn?</a:t>
            </a:r>
          </a:p>
          <a:p>
            <a:r>
              <a:rPr lang="en-US" dirty="0"/>
              <a:t>You generated questions that got you thinking more about the Gulf Dead Zone (GDZ).  How will  you use these questions to help guide the next steps in learning about the phenomenon?  </a:t>
            </a:r>
          </a:p>
          <a:p>
            <a:r>
              <a:rPr lang="en-US" dirty="0"/>
              <a:t>The nitrogen cycle provided you with a concrete experience that reinforced the learning from the models that you generated.  You should start to understand that the movement of nitrogen through a system can be impacted by humans and other factors.  When the number of organisms is changed, or a farmer spreads fertilizer on a field, the movement of nitrogen is altered in predictable ways.  You should start to form ideas of how these impacts could eventually lead to possible solutions as you learn more about the GDZ problems. </a:t>
            </a:r>
          </a:p>
          <a:p>
            <a:r>
              <a:rPr lang="en-US" dirty="0"/>
              <a:t>You should better understand the complexity of the nitrogen cycle.  It’s important that you begin to connect the various ‘parts’ of the cycle with events associated with the GDZ phenomenon.  The nitrogen cycle can take place in a small field while also playing out on a regional or even global scale. </a:t>
            </a:r>
          </a:p>
        </p:txBody>
      </p:sp>
    </p:spTree>
    <p:extLst>
      <p:ext uri="{BB962C8B-B14F-4D97-AF65-F5344CB8AC3E}">
        <p14:creationId xmlns:p14="http://schemas.microsoft.com/office/powerpoint/2010/main" val="209619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6AE9-4B0E-4D53-8730-6AEA40D2C928}"/>
              </a:ext>
            </a:extLst>
          </p:cNvPr>
          <p:cNvSpPr>
            <a:spLocks noGrp="1"/>
          </p:cNvSpPr>
          <p:nvPr>
            <p:ph type="title"/>
          </p:nvPr>
        </p:nvSpPr>
        <p:spPr/>
        <p:txBody>
          <a:bodyPr/>
          <a:lstStyle/>
          <a:p>
            <a:r>
              <a:rPr lang="en-US" dirty="0"/>
              <a:t>Module 1 Debrief, cont.</a:t>
            </a:r>
          </a:p>
        </p:txBody>
      </p:sp>
      <p:sp>
        <p:nvSpPr>
          <p:cNvPr id="3" name="Content Placeholder 2">
            <a:extLst>
              <a:ext uri="{FF2B5EF4-FFF2-40B4-BE49-F238E27FC236}">
                <a16:creationId xmlns:a16="http://schemas.microsoft.com/office/drawing/2014/main" id="{0E703E50-2A24-4EAD-97F6-51A87761BB0F}"/>
              </a:ext>
            </a:extLst>
          </p:cNvPr>
          <p:cNvSpPr>
            <a:spLocks noGrp="1"/>
          </p:cNvSpPr>
          <p:nvPr>
            <p:ph idx="1"/>
          </p:nvPr>
        </p:nvSpPr>
        <p:spPr>
          <a:xfrm>
            <a:off x="838200" y="1722391"/>
            <a:ext cx="9873343" cy="4770484"/>
          </a:xfrm>
        </p:spPr>
        <p:txBody>
          <a:bodyPr>
            <a:normAutofit/>
          </a:bodyPr>
          <a:lstStyle/>
          <a:p>
            <a:pPr marL="0" indent="0">
              <a:buNone/>
            </a:pPr>
            <a:r>
              <a:rPr lang="en-US" sz="3600" b="1" dirty="0"/>
              <a:t>Putting the Pieces Together</a:t>
            </a:r>
          </a:p>
          <a:p>
            <a:r>
              <a:rPr lang="en-US" sz="2400" dirty="0"/>
              <a:t>At this point in the unit, you may see the Gulf Dead Zone and nitrogen cycle as unrelated concepts.  You might be starting to develop understanding of how human activities can impact the movement of nitrogen, which impacts our anchor phenomenon.  </a:t>
            </a:r>
          </a:p>
          <a:p>
            <a:r>
              <a:rPr lang="en-US" sz="2400" dirty="0"/>
              <a:t>Essentially, module 1 is all about setting the stage by putting the pieces of the puzzle on the table.  Soon, you will begin to experience the science that will help you develop possible solutions to the GDZ problems and put the pieces together in a way that creates a clear picture of the issues.</a:t>
            </a:r>
          </a:p>
        </p:txBody>
      </p:sp>
    </p:spTree>
    <p:extLst>
      <p:ext uri="{BB962C8B-B14F-4D97-AF65-F5344CB8AC3E}">
        <p14:creationId xmlns:p14="http://schemas.microsoft.com/office/powerpoint/2010/main" val="292991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a:bodyPr>
          <a:lstStyle/>
          <a:p>
            <a:r>
              <a:rPr lang="en-US" dirty="0"/>
              <a:t>What’s in My Water?</a:t>
            </a:r>
            <a:br>
              <a:rPr lang="en-US" dirty="0"/>
            </a:br>
            <a:r>
              <a:rPr lang="en-US" sz="2800" dirty="0"/>
              <a:t>Module 2, Activity #4</a:t>
            </a:r>
            <a:endParaRPr lang="en-US" dirty="0"/>
          </a:p>
        </p:txBody>
      </p:sp>
      <p:sp>
        <p:nvSpPr>
          <p:cNvPr id="3" name="Content Placeholder 2">
            <a:extLst>
              <a:ext uri="{FF2B5EF4-FFF2-40B4-BE49-F238E27FC236}">
                <a16:creationId xmlns:a16="http://schemas.microsoft.com/office/drawing/2014/main" id="{ECEB880B-F697-412E-B19C-3924FCA5CA5A}"/>
              </a:ext>
            </a:extLst>
          </p:cNvPr>
          <p:cNvSpPr>
            <a:spLocks noGrp="1"/>
          </p:cNvSpPr>
          <p:nvPr>
            <p:ph idx="1"/>
          </p:nvPr>
        </p:nvSpPr>
        <p:spPr>
          <a:xfrm>
            <a:off x="838201" y="1825625"/>
            <a:ext cx="8252534" cy="3115343"/>
          </a:xfrm>
        </p:spPr>
        <p:txBody>
          <a:bodyPr>
            <a:normAutofit/>
          </a:bodyPr>
          <a:lstStyle/>
          <a:p>
            <a:pPr marL="0" indent="0">
              <a:buNone/>
            </a:pPr>
            <a:r>
              <a:rPr lang="en-US" dirty="0"/>
              <a:t>Students will…</a:t>
            </a:r>
          </a:p>
          <a:p>
            <a:pPr marL="457200" lvl="1" indent="0">
              <a:buNone/>
            </a:pPr>
            <a:r>
              <a:rPr lang="en-US" dirty="0"/>
              <a:t>…</a:t>
            </a:r>
            <a:r>
              <a:rPr lang="en-US" b="1" dirty="0">
                <a:solidFill>
                  <a:schemeClr val="accent1"/>
                </a:solidFill>
                <a:hlinkClick r:id="rId2"/>
              </a:rPr>
              <a:t>explore parameters concerning water quality </a:t>
            </a:r>
            <a:r>
              <a:rPr lang="en-US" dirty="0"/>
              <a:t>from different sources.</a:t>
            </a:r>
          </a:p>
          <a:p>
            <a:pPr marL="457200" lvl="1" indent="0">
              <a:buNone/>
            </a:pPr>
            <a:r>
              <a:rPr lang="en-US" dirty="0"/>
              <a:t>…practice analytical skills when accurately collecting data.</a:t>
            </a:r>
          </a:p>
          <a:p>
            <a:pPr marL="457200" lvl="1" indent="0">
              <a:buNone/>
            </a:pPr>
            <a:r>
              <a:rPr lang="en-US" dirty="0"/>
              <a:t>…</a:t>
            </a:r>
            <a:r>
              <a:rPr lang="en-US" b="1" dirty="0">
                <a:solidFill>
                  <a:schemeClr val="accent1"/>
                </a:solidFill>
                <a:hlinkClick r:id="rId3"/>
              </a:rPr>
              <a:t>analyze and interpret data obtained </a:t>
            </a:r>
            <a:r>
              <a:rPr lang="en-US" dirty="0"/>
              <a:t>to determine overall quality of water samples.</a:t>
            </a:r>
          </a:p>
        </p:txBody>
      </p:sp>
      <p:pic>
        <p:nvPicPr>
          <p:cNvPr id="7" name="Picture 6">
            <a:extLst>
              <a:ext uri="{FF2B5EF4-FFF2-40B4-BE49-F238E27FC236}">
                <a16:creationId xmlns:a16="http://schemas.microsoft.com/office/drawing/2014/main" id="{ACF5115B-7575-4728-87CE-7428E1A97ADD}"/>
              </a:ext>
            </a:extLst>
          </p:cNvPr>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83046" y="4323426"/>
            <a:ext cx="3577700" cy="2006354"/>
          </a:xfrm>
          <a:prstGeom prst="rect">
            <a:avLst/>
          </a:prstGeom>
        </p:spPr>
      </p:pic>
      <p:sp>
        <p:nvSpPr>
          <p:cNvPr id="8" name="Rectangle 7">
            <a:extLst>
              <a:ext uri="{FF2B5EF4-FFF2-40B4-BE49-F238E27FC236}">
                <a16:creationId xmlns:a16="http://schemas.microsoft.com/office/drawing/2014/main" id="{64BB70C0-3D31-4DA0-ADB4-EB383B77B6F6}"/>
              </a:ext>
            </a:extLst>
          </p:cNvPr>
          <p:cNvSpPr/>
          <p:nvPr/>
        </p:nvSpPr>
        <p:spPr>
          <a:xfrm>
            <a:off x="8623919" y="6531438"/>
            <a:ext cx="1825100" cy="215444"/>
          </a:xfrm>
          <a:prstGeom prst="rect">
            <a:avLst/>
          </a:prstGeom>
        </p:spPr>
        <p:txBody>
          <a:bodyPr wrap="square">
            <a:spAutoFit/>
          </a:bodyPr>
          <a:lstStyle/>
          <a:p>
            <a:pPr>
              <a:spcAft>
                <a:spcPts val="1000"/>
              </a:spcAft>
            </a:pPr>
            <a:r>
              <a:rPr lang="en-US" sz="800" i="1" dirty="0">
                <a:latin typeface="Tw Cen MT" panose="020B0602020104020603" pitchFamily="34" charset="0"/>
              </a:rPr>
              <a:t>Graphic credit:  </a:t>
            </a:r>
            <a:r>
              <a:rPr lang="en-US" sz="800" i="1" dirty="0" err="1">
                <a:latin typeface="Tw Cen MT" panose="020B0602020104020603" pitchFamily="34" charset="0"/>
              </a:rPr>
              <a:t>Pyo</a:t>
            </a:r>
            <a:r>
              <a:rPr lang="en-US" sz="800" i="1" dirty="0">
                <a:latin typeface="Tw Cen MT" panose="020B0602020104020603" pitchFamily="34" charset="0"/>
              </a:rPr>
              <a:t> Aung</a:t>
            </a:r>
            <a:endParaRPr lang="en-US" sz="800" dirty="0">
              <a:latin typeface="Tw Cen MT" panose="020B0602020104020603" pitchFamily="34" charset="0"/>
            </a:endParaRPr>
          </a:p>
        </p:txBody>
      </p:sp>
      <p:pic>
        <p:nvPicPr>
          <p:cNvPr id="9" name="Graphic 8" descr="House">
            <a:hlinkClick r:id="rId5" action="ppaction://hlinksldjump"/>
            <a:extLst>
              <a:ext uri="{FF2B5EF4-FFF2-40B4-BE49-F238E27FC236}">
                <a16:creationId xmlns:a16="http://schemas.microsoft.com/office/drawing/2014/main" id="{0751BF0E-F551-499E-8906-CE19D853B3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1859589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a:bodyPr>
          <a:lstStyle/>
          <a:p>
            <a:r>
              <a:rPr lang="en-US" dirty="0"/>
              <a:t>Bioreactor Materials Research</a:t>
            </a:r>
            <a:br>
              <a:rPr lang="en-US" dirty="0"/>
            </a:br>
            <a:r>
              <a:rPr lang="en-US" sz="2800" dirty="0"/>
              <a:t>Module 2, Activity #5</a:t>
            </a:r>
            <a:endParaRPr lang="en-US" dirty="0"/>
          </a:p>
        </p:txBody>
      </p:sp>
      <p:sp>
        <p:nvSpPr>
          <p:cNvPr id="3" name="Content Placeholder 2">
            <a:extLst>
              <a:ext uri="{FF2B5EF4-FFF2-40B4-BE49-F238E27FC236}">
                <a16:creationId xmlns:a16="http://schemas.microsoft.com/office/drawing/2014/main" id="{ECEB880B-F697-412E-B19C-3924FCA5CA5A}"/>
              </a:ext>
            </a:extLst>
          </p:cNvPr>
          <p:cNvSpPr>
            <a:spLocks noGrp="1"/>
          </p:cNvSpPr>
          <p:nvPr>
            <p:ph idx="1"/>
          </p:nvPr>
        </p:nvSpPr>
        <p:spPr>
          <a:xfrm>
            <a:off x="838201" y="1825625"/>
            <a:ext cx="8252534" cy="3035133"/>
          </a:xfrm>
        </p:spPr>
        <p:txBody>
          <a:bodyPr>
            <a:normAutofit/>
          </a:bodyPr>
          <a:lstStyle/>
          <a:p>
            <a:pPr marL="0" indent="0">
              <a:buNone/>
            </a:pPr>
            <a:r>
              <a:rPr lang="en-US" dirty="0"/>
              <a:t>Students will…</a:t>
            </a:r>
          </a:p>
          <a:p>
            <a:pPr marL="457200" lvl="1" indent="0">
              <a:buNone/>
            </a:pPr>
            <a:r>
              <a:rPr lang="en-US" dirty="0"/>
              <a:t>…</a:t>
            </a:r>
            <a:r>
              <a:rPr lang="en-US" b="1" dirty="0">
                <a:solidFill>
                  <a:schemeClr val="accent1"/>
                </a:solidFill>
                <a:hlinkClick r:id="rId2"/>
              </a:rPr>
              <a:t>obtain, evaluate and communicate information </a:t>
            </a:r>
            <a:r>
              <a:rPr lang="en-US" dirty="0"/>
              <a:t>about the basic properties of various materials and potential usefulness as a substrate in a denitrifying bioreactor.</a:t>
            </a:r>
          </a:p>
          <a:p>
            <a:pPr marL="457200" lvl="1" indent="0">
              <a:buNone/>
            </a:pPr>
            <a:r>
              <a:rPr lang="en-US" dirty="0"/>
              <a:t>…begin to </a:t>
            </a:r>
            <a:r>
              <a:rPr lang="en-US" b="1" dirty="0">
                <a:solidFill>
                  <a:schemeClr val="accent1"/>
                </a:solidFill>
                <a:hlinkClick r:id="rId3"/>
              </a:rPr>
              <a:t>develop an understanding of what criteria are necessary</a:t>
            </a:r>
            <a:r>
              <a:rPr lang="en-US" dirty="0"/>
              <a:t> for materials to serve as substrates in denitrifying bioreactors.</a:t>
            </a:r>
          </a:p>
        </p:txBody>
      </p:sp>
      <p:sp>
        <p:nvSpPr>
          <p:cNvPr id="8" name="Rectangle 7">
            <a:extLst>
              <a:ext uri="{FF2B5EF4-FFF2-40B4-BE49-F238E27FC236}">
                <a16:creationId xmlns:a16="http://schemas.microsoft.com/office/drawing/2014/main" id="{64BB70C0-3D31-4DA0-ADB4-EB383B77B6F6}"/>
              </a:ext>
            </a:extLst>
          </p:cNvPr>
          <p:cNvSpPr/>
          <p:nvPr/>
        </p:nvSpPr>
        <p:spPr>
          <a:xfrm>
            <a:off x="8623919" y="6531438"/>
            <a:ext cx="1825100" cy="215444"/>
          </a:xfrm>
          <a:prstGeom prst="rect">
            <a:avLst/>
          </a:prstGeom>
        </p:spPr>
        <p:txBody>
          <a:bodyPr wrap="square">
            <a:spAutoFit/>
          </a:bodyPr>
          <a:lstStyle/>
          <a:p>
            <a:pPr>
              <a:spcAft>
                <a:spcPts val="1000"/>
              </a:spcAft>
            </a:pPr>
            <a:r>
              <a:rPr lang="en-US" sz="800" i="1" dirty="0">
                <a:latin typeface="Tw Cen MT" panose="020B0602020104020603" pitchFamily="34" charset="0"/>
              </a:rPr>
              <a:t>Photo credit:  Pexels.com</a:t>
            </a:r>
            <a:endParaRPr lang="en-US" sz="800" dirty="0">
              <a:latin typeface="Tw Cen MT" panose="020B0602020104020603" pitchFamily="34" charset="0"/>
            </a:endParaRPr>
          </a:p>
        </p:txBody>
      </p:sp>
      <p:pic>
        <p:nvPicPr>
          <p:cNvPr id="5" name="Picture 4">
            <a:extLst>
              <a:ext uri="{FF2B5EF4-FFF2-40B4-BE49-F238E27FC236}">
                <a16:creationId xmlns:a16="http://schemas.microsoft.com/office/drawing/2014/main" id="{9AEC669B-47ED-48C0-BDA6-5093D8AABD68}"/>
              </a:ext>
            </a:extLst>
          </p:cNvPr>
          <p:cNvPicPr>
            <a:picLocks noChangeAspect="1"/>
          </p:cNvPicPr>
          <p:nvPr/>
        </p:nvPicPr>
        <p:blipFill rotWithShape="1">
          <a:blip r:embed="rId4">
            <a:extLst>
              <a:ext uri="{28A0092B-C50C-407E-A947-70E740481C1C}">
                <a14:useLocalDpi xmlns:a14="http://schemas.microsoft.com/office/drawing/2010/main" val="0"/>
              </a:ext>
            </a:extLst>
          </a:blip>
          <a:srcRect t="15792" b="23496"/>
          <a:stretch/>
        </p:blipFill>
        <p:spPr>
          <a:xfrm>
            <a:off x="7347284" y="4268873"/>
            <a:ext cx="2406502" cy="2188490"/>
          </a:xfrm>
          <a:prstGeom prst="rect">
            <a:avLst/>
          </a:prstGeom>
          <a:ln>
            <a:noFill/>
          </a:ln>
          <a:effectLst>
            <a:outerShdw blurRad="292100" dist="139700" dir="2700000" algn="tl" rotWithShape="0">
              <a:srgbClr val="333333">
                <a:alpha val="65000"/>
              </a:srgbClr>
            </a:outerShdw>
          </a:effectLst>
        </p:spPr>
      </p:pic>
      <p:pic>
        <p:nvPicPr>
          <p:cNvPr id="9" name="Graphic 8" descr="House">
            <a:hlinkClick r:id="rId5" action="ppaction://hlinksldjump"/>
            <a:extLst>
              <a:ext uri="{FF2B5EF4-FFF2-40B4-BE49-F238E27FC236}">
                <a16:creationId xmlns:a16="http://schemas.microsoft.com/office/drawing/2014/main" id="{DE9DC24D-AC30-4D9A-8FC6-062CAF234A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484438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a:bodyPr>
          <a:lstStyle/>
          <a:p>
            <a:r>
              <a:rPr lang="en-US" dirty="0"/>
              <a:t>Denitrifying Bioreactor Experiment</a:t>
            </a:r>
            <a:br>
              <a:rPr lang="en-US" dirty="0"/>
            </a:br>
            <a:r>
              <a:rPr lang="en-US" sz="2800" dirty="0"/>
              <a:t>Module 2, Activity #6</a:t>
            </a:r>
            <a:endParaRPr lang="en-US" dirty="0"/>
          </a:p>
        </p:txBody>
      </p:sp>
      <p:sp>
        <p:nvSpPr>
          <p:cNvPr id="3" name="Content Placeholder 2">
            <a:extLst>
              <a:ext uri="{FF2B5EF4-FFF2-40B4-BE49-F238E27FC236}">
                <a16:creationId xmlns:a16="http://schemas.microsoft.com/office/drawing/2014/main" id="{ECEB880B-F697-412E-B19C-3924FCA5CA5A}"/>
              </a:ext>
            </a:extLst>
          </p:cNvPr>
          <p:cNvSpPr>
            <a:spLocks noGrp="1"/>
          </p:cNvSpPr>
          <p:nvPr>
            <p:ph idx="1"/>
          </p:nvPr>
        </p:nvSpPr>
        <p:spPr>
          <a:xfrm>
            <a:off x="838201" y="1825625"/>
            <a:ext cx="8252534" cy="2728743"/>
          </a:xfrm>
        </p:spPr>
        <p:txBody>
          <a:bodyPr>
            <a:normAutofit/>
          </a:bodyPr>
          <a:lstStyle/>
          <a:p>
            <a:pPr marL="0" indent="0">
              <a:buNone/>
            </a:pPr>
            <a:r>
              <a:rPr lang="en-US" dirty="0"/>
              <a:t>Students will…</a:t>
            </a:r>
          </a:p>
          <a:p>
            <a:pPr marL="457200" lvl="1" indent="0">
              <a:buNone/>
            </a:pPr>
            <a:r>
              <a:rPr lang="en-US" dirty="0"/>
              <a:t>…</a:t>
            </a:r>
            <a:r>
              <a:rPr lang="en-US" b="1" dirty="0">
                <a:solidFill>
                  <a:schemeClr val="accent1"/>
                </a:solidFill>
                <a:hlinkClick r:id="rId2"/>
              </a:rPr>
              <a:t>plan an investigation </a:t>
            </a:r>
            <a:r>
              <a:rPr lang="en-US" dirty="0"/>
              <a:t>which is valid and addresses issues raised as part of the anchor phenomenon.</a:t>
            </a:r>
          </a:p>
          <a:p>
            <a:pPr marL="457200" lvl="1" indent="0">
              <a:buNone/>
            </a:pPr>
            <a:r>
              <a:rPr lang="en-US" dirty="0"/>
              <a:t>…</a:t>
            </a:r>
            <a:r>
              <a:rPr lang="en-US" b="1" dirty="0">
                <a:solidFill>
                  <a:schemeClr val="accent1"/>
                </a:solidFill>
                <a:hlinkClick r:id="rId3"/>
              </a:rPr>
              <a:t>analyze and interpret data </a:t>
            </a:r>
            <a:r>
              <a:rPr lang="en-US" dirty="0"/>
              <a:t>collected during the investigation.</a:t>
            </a:r>
          </a:p>
          <a:p>
            <a:pPr marL="457200" lvl="1" indent="0">
              <a:buNone/>
            </a:pPr>
            <a:r>
              <a:rPr lang="en-US" dirty="0"/>
              <a:t>…</a:t>
            </a:r>
            <a:r>
              <a:rPr lang="en-US" b="1" dirty="0">
                <a:solidFill>
                  <a:schemeClr val="accent1"/>
                </a:solidFill>
                <a:hlinkClick r:id="rId4"/>
              </a:rPr>
              <a:t>communicate findings to classmates </a:t>
            </a:r>
            <a:r>
              <a:rPr lang="en-US" dirty="0"/>
              <a:t>in appropriate ways.</a:t>
            </a:r>
          </a:p>
        </p:txBody>
      </p:sp>
      <p:pic>
        <p:nvPicPr>
          <p:cNvPr id="6" name="Picture 5">
            <a:extLst>
              <a:ext uri="{FF2B5EF4-FFF2-40B4-BE49-F238E27FC236}">
                <a16:creationId xmlns:a16="http://schemas.microsoft.com/office/drawing/2014/main" id="{4FA17686-89C9-436F-ACE1-E394AC3FE29F}"/>
              </a:ext>
            </a:extLst>
          </p:cNvPr>
          <p:cNvPicPr/>
          <p:nvPr/>
        </p:nvPicPr>
        <p:blipFill rotWithShape="1">
          <a:blip r:embed="rId5" cstate="print">
            <a:extLst>
              <a:ext uri="{28A0092B-C50C-407E-A947-70E740481C1C}">
                <a14:useLocalDpi xmlns:a14="http://schemas.microsoft.com/office/drawing/2010/main" val="0"/>
              </a:ext>
            </a:extLst>
          </a:blip>
          <a:srcRect t="6944" b="34126"/>
          <a:stretch/>
        </p:blipFill>
        <p:spPr bwMode="auto">
          <a:xfrm>
            <a:off x="7411453" y="4283242"/>
            <a:ext cx="2560772" cy="2209633"/>
          </a:xfrm>
          <a:prstGeom prst="rect">
            <a:avLst/>
          </a:prstGeom>
          <a:ln>
            <a:noFill/>
          </a:ln>
          <a:extLst>
            <a:ext uri="{53640926-AAD7-44D8-BBD7-CCE9431645EC}">
              <a14:shadowObscured xmlns:a14="http://schemas.microsoft.com/office/drawing/2010/main"/>
            </a:ext>
          </a:extLst>
        </p:spPr>
      </p:pic>
      <p:sp>
        <p:nvSpPr>
          <p:cNvPr id="7" name="Text Box 9">
            <a:extLst>
              <a:ext uri="{FF2B5EF4-FFF2-40B4-BE49-F238E27FC236}">
                <a16:creationId xmlns:a16="http://schemas.microsoft.com/office/drawing/2014/main" id="{079FBC82-D3EE-4663-B5E1-8223A4FC049A}"/>
              </a:ext>
            </a:extLst>
          </p:cNvPr>
          <p:cNvSpPr txBox="1"/>
          <p:nvPr/>
        </p:nvSpPr>
        <p:spPr>
          <a:xfrm>
            <a:off x="8029760" y="6235700"/>
            <a:ext cx="1952625"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Photo credit:  Iowa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phic 8" descr="House">
            <a:hlinkClick r:id="rId6" action="ppaction://hlinksldjump"/>
            <a:extLst>
              <a:ext uri="{FF2B5EF4-FFF2-40B4-BE49-F238E27FC236}">
                <a16:creationId xmlns:a16="http://schemas.microsoft.com/office/drawing/2014/main" id="{2114206A-0DD5-41F6-918B-2F97431F48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95495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a:bodyPr>
          <a:lstStyle/>
          <a:p>
            <a:r>
              <a:rPr lang="en-US" dirty="0"/>
              <a:t>Denitrifying Bioreactor Experiment</a:t>
            </a:r>
            <a:br>
              <a:rPr lang="en-US" dirty="0"/>
            </a:br>
            <a:r>
              <a:rPr lang="en-US" sz="2800" dirty="0"/>
              <a:t>Module 2, Activity #6a</a:t>
            </a:r>
            <a:endParaRPr lang="en-US" dirty="0"/>
          </a:p>
        </p:txBody>
      </p:sp>
      <p:sp>
        <p:nvSpPr>
          <p:cNvPr id="7" name="Text Box 9">
            <a:extLst>
              <a:ext uri="{FF2B5EF4-FFF2-40B4-BE49-F238E27FC236}">
                <a16:creationId xmlns:a16="http://schemas.microsoft.com/office/drawing/2014/main" id="{079FBC82-D3EE-4663-B5E1-8223A4FC049A}"/>
              </a:ext>
            </a:extLst>
          </p:cNvPr>
          <p:cNvSpPr txBox="1"/>
          <p:nvPr/>
        </p:nvSpPr>
        <p:spPr>
          <a:xfrm>
            <a:off x="8029760" y="6235700"/>
            <a:ext cx="1952625"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Photo credit:  Iowa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5E9B147-CCB8-44C5-8508-9294147C1593}"/>
              </a:ext>
            </a:extLst>
          </p:cNvPr>
          <p:cNvSpPr>
            <a:spLocks noGrp="1"/>
          </p:cNvSpPr>
          <p:nvPr>
            <p:ph idx="1"/>
          </p:nvPr>
        </p:nvSpPr>
        <p:spPr>
          <a:xfrm>
            <a:off x="838200" y="1825625"/>
            <a:ext cx="5562600" cy="4351338"/>
          </a:xfrm>
        </p:spPr>
        <p:txBody>
          <a:bodyPr>
            <a:normAutofit fontScale="92500" lnSpcReduction="10000"/>
          </a:bodyPr>
          <a:lstStyle/>
          <a:p>
            <a:r>
              <a:rPr lang="en-US" dirty="0"/>
              <a:t>Consider what you already know about bioreactor fill materials, the nitrogen cycle, and experimental design.</a:t>
            </a:r>
          </a:p>
          <a:p>
            <a:r>
              <a:rPr lang="en-US" dirty="0"/>
              <a:t>Create an experiment which provides evidence you can use to create an argument for the use of a particular fill material. </a:t>
            </a:r>
          </a:p>
          <a:p>
            <a:r>
              <a:rPr lang="en-US" dirty="0"/>
              <a:t>You may begin anywhere on the Lab-O-Matic, but make sure the first two columns are complete before starting your experiment.</a:t>
            </a:r>
          </a:p>
        </p:txBody>
      </p:sp>
      <p:pic>
        <p:nvPicPr>
          <p:cNvPr id="12" name="Picture 11">
            <a:extLst>
              <a:ext uri="{FF2B5EF4-FFF2-40B4-BE49-F238E27FC236}">
                <a16:creationId xmlns:a16="http://schemas.microsoft.com/office/drawing/2014/main" id="{0886E17F-059F-4355-9D17-70E8CEF4788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0396" y="1825626"/>
            <a:ext cx="3715194" cy="2409024"/>
          </a:xfrm>
          <a:prstGeom prst="rect">
            <a:avLst/>
          </a:prstGeom>
          <a:noFill/>
          <a:ln>
            <a:noFill/>
          </a:ln>
        </p:spPr>
      </p:pic>
      <p:pic>
        <p:nvPicPr>
          <p:cNvPr id="13" name="Graphic 12" descr="House">
            <a:hlinkClick r:id="rId3" action="ppaction://hlinksldjump"/>
            <a:extLst>
              <a:ext uri="{FF2B5EF4-FFF2-40B4-BE49-F238E27FC236}">
                <a16:creationId xmlns:a16="http://schemas.microsoft.com/office/drawing/2014/main" id="{F1D591C7-4C49-432A-9208-020FCCF67F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1146363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a:bodyPr>
          <a:lstStyle/>
          <a:p>
            <a:r>
              <a:rPr lang="en-US" dirty="0"/>
              <a:t>Denitrifying Bioreactor Experiment</a:t>
            </a:r>
            <a:br>
              <a:rPr lang="en-US" dirty="0"/>
            </a:br>
            <a:r>
              <a:rPr lang="en-US" sz="2800" dirty="0"/>
              <a:t>Module 2, Activity #6b</a:t>
            </a:r>
            <a:endParaRPr lang="en-US" dirty="0"/>
          </a:p>
        </p:txBody>
      </p:sp>
      <p:sp>
        <p:nvSpPr>
          <p:cNvPr id="7" name="Text Box 9">
            <a:extLst>
              <a:ext uri="{FF2B5EF4-FFF2-40B4-BE49-F238E27FC236}">
                <a16:creationId xmlns:a16="http://schemas.microsoft.com/office/drawing/2014/main" id="{079FBC82-D3EE-4663-B5E1-8223A4FC049A}"/>
              </a:ext>
            </a:extLst>
          </p:cNvPr>
          <p:cNvSpPr txBox="1"/>
          <p:nvPr/>
        </p:nvSpPr>
        <p:spPr>
          <a:xfrm>
            <a:off x="8029760" y="6235700"/>
            <a:ext cx="1952625"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Photo credit:  Iowa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5E9B147-CCB8-44C5-8508-9294147C1593}"/>
              </a:ext>
            </a:extLst>
          </p:cNvPr>
          <p:cNvSpPr>
            <a:spLocks noGrp="1"/>
          </p:cNvSpPr>
          <p:nvPr>
            <p:ph idx="1"/>
          </p:nvPr>
        </p:nvSpPr>
        <p:spPr>
          <a:xfrm>
            <a:off x="838200" y="1825625"/>
            <a:ext cx="5010103" cy="4351338"/>
          </a:xfrm>
        </p:spPr>
        <p:txBody>
          <a:bodyPr>
            <a:normAutofit fontScale="92500"/>
          </a:bodyPr>
          <a:lstStyle/>
          <a:p>
            <a:r>
              <a:rPr lang="en-US" dirty="0"/>
              <a:t>Follow your teacher’s instructions to set up your classroom-scale bioreactor.</a:t>
            </a:r>
          </a:p>
          <a:p>
            <a:r>
              <a:rPr lang="en-US" dirty="0"/>
              <a:t>It’s important to note that you may not set up a bioreactor that’s directly related to your experiment.  This is why your entire class is setting up bioreactors. </a:t>
            </a:r>
          </a:p>
          <a:p>
            <a:r>
              <a:rPr lang="en-US" dirty="0"/>
              <a:t>You will analyze the class’s data to determine if your hypothesis was supported or not.</a:t>
            </a:r>
          </a:p>
        </p:txBody>
      </p:sp>
      <p:pic>
        <p:nvPicPr>
          <p:cNvPr id="6" name="Picture 5">
            <a:extLst>
              <a:ext uri="{FF2B5EF4-FFF2-40B4-BE49-F238E27FC236}">
                <a16:creationId xmlns:a16="http://schemas.microsoft.com/office/drawing/2014/main" id="{2006A004-9858-40C6-8575-F721E8D4E394}"/>
              </a:ext>
            </a:extLst>
          </p:cNvPr>
          <p:cNvPicPr/>
          <p:nvPr/>
        </p:nvPicPr>
        <p:blipFill rotWithShape="1">
          <a:blip r:embed="rId2" cstate="print">
            <a:extLst>
              <a:ext uri="{28A0092B-C50C-407E-A947-70E740481C1C}">
                <a14:useLocalDpi xmlns:a14="http://schemas.microsoft.com/office/drawing/2010/main" val="0"/>
              </a:ext>
            </a:extLst>
          </a:blip>
          <a:srcRect l="29017" r="39212"/>
          <a:stretch/>
        </p:blipFill>
        <p:spPr bwMode="auto">
          <a:xfrm rot="5400000">
            <a:off x="7376366" y="545259"/>
            <a:ext cx="1807114" cy="4367847"/>
          </a:xfrm>
          <a:prstGeom prst="rect">
            <a:avLst/>
          </a:prstGeom>
          <a:noFill/>
          <a:ln>
            <a:noFill/>
          </a:ln>
          <a:extLst>
            <a:ext uri="{53640926-AAD7-44D8-BBD7-CCE9431645EC}">
              <a14:shadowObscured xmlns:a14="http://schemas.microsoft.com/office/drawing/2010/main"/>
            </a:ext>
          </a:extLst>
        </p:spPr>
      </p:pic>
      <p:pic>
        <p:nvPicPr>
          <p:cNvPr id="8" name="Graphic 7" descr="House">
            <a:hlinkClick r:id="rId3" action="ppaction://hlinksldjump"/>
            <a:extLst>
              <a:ext uri="{FF2B5EF4-FFF2-40B4-BE49-F238E27FC236}">
                <a16:creationId xmlns:a16="http://schemas.microsoft.com/office/drawing/2014/main" id="{293DE7A7-6CF2-4061-8C66-F3CAAD4F10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2126072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a:bodyPr>
          <a:lstStyle/>
          <a:p>
            <a:r>
              <a:rPr lang="en-US" dirty="0"/>
              <a:t>Denitrifying Bioreactor Experiment</a:t>
            </a:r>
            <a:br>
              <a:rPr lang="en-US" dirty="0"/>
            </a:br>
            <a:r>
              <a:rPr lang="en-US" sz="2800" dirty="0"/>
              <a:t>Module 2, Activity #7</a:t>
            </a:r>
            <a:endParaRPr lang="en-US" dirty="0"/>
          </a:p>
        </p:txBody>
      </p:sp>
      <p:sp>
        <p:nvSpPr>
          <p:cNvPr id="3" name="Content Placeholder 2">
            <a:extLst>
              <a:ext uri="{FF2B5EF4-FFF2-40B4-BE49-F238E27FC236}">
                <a16:creationId xmlns:a16="http://schemas.microsoft.com/office/drawing/2014/main" id="{ECEB880B-F697-412E-B19C-3924FCA5CA5A}"/>
              </a:ext>
            </a:extLst>
          </p:cNvPr>
          <p:cNvSpPr>
            <a:spLocks noGrp="1"/>
          </p:cNvSpPr>
          <p:nvPr>
            <p:ph idx="1"/>
          </p:nvPr>
        </p:nvSpPr>
        <p:spPr>
          <a:xfrm>
            <a:off x="838201" y="1825625"/>
            <a:ext cx="8252534" cy="3056926"/>
          </a:xfrm>
        </p:spPr>
        <p:txBody>
          <a:bodyPr>
            <a:normAutofit/>
          </a:bodyPr>
          <a:lstStyle/>
          <a:p>
            <a:pPr marL="0" indent="0">
              <a:buNone/>
            </a:pPr>
            <a:r>
              <a:rPr lang="en-US" dirty="0"/>
              <a:t>Students will…</a:t>
            </a:r>
          </a:p>
          <a:p>
            <a:pPr marL="457200" lvl="1" indent="0">
              <a:buNone/>
            </a:pPr>
            <a:r>
              <a:rPr lang="en-US" dirty="0"/>
              <a:t>...use </a:t>
            </a:r>
            <a:r>
              <a:rPr lang="en-US" b="1" dirty="0">
                <a:hlinkClick r:id="rId2"/>
              </a:rPr>
              <a:t>appropriate biotechnology tools to analyze and evaluate</a:t>
            </a:r>
            <a:r>
              <a:rPr lang="en-US" b="1" dirty="0"/>
              <a:t> </a:t>
            </a:r>
            <a:r>
              <a:rPr lang="en-US" dirty="0"/>
              <a:t>DNA fingerprinting data.</a:t>
            </a:r>
          </a:p>
          <a:p>
            <a:pPr marL="457200" lvl="1" indent="0">
              <a:buNone/>
            </a:pPr>
            <a:r>
              <a:rPr lang="en-US" dirty="0"/>
              <a:t>...</a:t>
            </a:r>
            <a:r>
              <a:rPr lang="en-US" b="1" dirty="0">
                <a:hlinkClick r:id="rId3"/>
              </a:rPr>
              <a:t>evaluate the impact of new DNA fingerprinting data </a:t>
            </a:r>
            <a:r>
              <a:rPr lang="en-US" dirty="0"/>
              <a:t>on the working explanation of what’s causing the Gulf dead zone.</a:t>
            </a:r>
          </a:p>
          <a:p>
            <a:pPr marL="457200" lvl="1" indent="0">
              <a:buNone/>
            </a:pPr>
            <a:r>
              <a:rPr lang="en-US" dirty="0"/>
              <a:t>...</a:t>
            </a:r>
            <a:r>
              <a:rPr lang="en-US" b="1" dirty="0">
                <a:hlinkClick r:id="rId4"/>
              </a:rPr>
              <a:t>ask additional questions to clarify and continue refining </a:t>
            </a:r>
            <a:r>
              <a:rPr lang="en-US" dirty="0"/>
              <a:t>their model and explanation.</a:t>
            </a:r>
          </a:p>
        </p:txBody>
      </p:sp>
      <p:pic>
        <p:nvPicPr>
          <p:cNvPr id="9" name="Graphic 8" descr="House">
            <a:hlinkClick r:id="rId5" action="ppaction://hlinksldjump"/>
            <a:extLst>
              <a:ext uri="{FF2B5EF4-FFF2-40B4-BE49-F238E27FC236}">
                <a16:creationId xmlns:a16="http://schemas.microsoft.com/office/drawing/2014/main" id="{2114206A-0DD5-41F6-918B-2F97431F48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5943600"/>
            <a:ext cx="914400" cy="914400"/>
          </a:xfrm>
          <a:prstGeom prst="rect">
            <a:avLst/>
          </a:prstGeom>
        </p:spPr>
      </p:pic>
      <p:pic>
        <p:nvPicPr>
          <p:cNvPr id="4" name="Picture 3">
            <a:extLst>
              <a:ext uri="{FF2B5EF4-FFF2-40B4-BE49-F238E27FC236}">
                <a16:creationId xmlns:a16="http://schemas.microsoft.com/office/drawing/2014/main" id="{33FE763E-B296-4E77-B7ED-C1905E00469A}"/>
              </a:ext>
            </a:extLst>
          </p:cNvPr>
          <p:cNvPicPr>
            <a:picLocks noChangeAspect="1"/>
          </p:cNvPicPr>
          <p:nvPr/>
        </p:nvPicPr>
        <p:blipFill>
          <a:blip r:embed="rId8"/>
          <a:stretch>
            <a:fillRect/>
          </a:stretch>
        </p:blipFill>
        <p:spPr>
          <a:xfrm>
            <a:off x="7722192" y="4684143"/>
            <a:ext cx="2130925" cy="16353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658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A6CA0-7712-4F93-8FD2-189C57BC89C8}"/>
              </a:ext>
            </a:extLst>
          </p:cNvPr>
          <p:cNvSpPr>
            <a:spLocks noGrp="1"/>
          </p:cNvSpPr>
          <p:nvPr>
            <p:ph idx="1"/>
          </p:nvPr>
        </p:nvSpPr>
        <p:spPr>
          <a:xfrm>
            <a:off x="997999" y="506028"/>
            <a:ext cx="9495408" cy="4598632"/>
          </a:xfrm>
        </p:spPr>
        <p:txBody>
          <a:bodyPr>
            <a:normAutofit fontScale="92500" lnSpcReduction="10000"/>
          </a:bodyPr>
          <a:lstStyle/>
          <a:p>
            <a:pPr marL="0" indent="0">
              <a:buNone/>
            </a:pPr>
            <a:r>
              <a:rPr lang="en-US" dirty="0"/>
              <a:t>Teachers,</a:t>
            </a:r>
          </a:p>
          <a:p>
            <a:pPr marL="0" indent="0">
              <a:buNone/>
            </a:pPr>
            <a:r>
              <a:rPr lang="en-US" dirty="0"/>
              <a:t>Thank you for your interest in these resources from the Biotechnology Outreach Education Center.  We value your partnership and appreciate your efforts to bring students unique and innovative experiences.</a:t>
            </a:r>
          </a:p>
          <a:p>
            <a:pPr marL="0" indent="0">
              <a:buNone/>
            </a:pPr>
            <a:endParaRPr lang="en-US" dirty="0"/>
          </a:p>
          <a:p>
            <a:pPr marL="0" indent="0">
              <a:buNone/>
            </a:pPr>
            <a:r>
              <a:rPr lang="en-US" dirty="0"/>
              <a:t>We are always seeking to improve our offerings, so please provide feedback using the QR codes below.</a:t>
            </a:r>
          </a:p>
          <a:p>
            <a:pPr marL="0" indent="0">
              <a:buNone/>
            </a:pPr>
            <a:endParaRPr lang="en-US" dirty="0"/>
          </a:p>
          <a:p>
            <a:pPr marL="0" indent="0" algn="r">
              <a:buNone/>
            </a:pPr>
            <a:r>
              <a:rPr lang="en-US" dirty="0">
                <a:latin typeface="Lucida Handwriting" panose="03010101010101010101" pitchFamily="66" charset="0"/>
              </a:rPr>
              <a:t>Eric Hall</a:t>
            </a:r>
          </a:p>
          <a:p>
            <a:pPr marL="0" indent="0" algn="r">
              <a:buNone/>
            </a:pPr>
            <a:r>
              <a:rPr lang="en-US" dirty="0"/>
              <a:t>BOEC Program Coordinator</a:t>
            </a:r>
          </a:p>
        </p:txBody>
      </p:sp>
      <p:pic>
        <p:nvPicPr>
          <p:cNvPr id="7" name="Picture 6">
            <a:extLst>
              <a:ext uri="{FF2B5EF4-FFF2-40B4-BE49-F238E27FC236}">
                <a16:creationId xmlns:a16="http://schemas.microsoft.com/office/drawing/2014/main" id="{A453A74E-6C35-4385-82EB-0E5EA3C09F60}"/>
              </a:ext>
            </a:extLst>
          </p:cNvPr>
          <p:cNvPicPr>
            <a:picLocks noChangeAspect="1"/>
          </p:cNvPicPr>
          <p:nvPr/>
        </p:nvPicPr>
        <p:blipFill>
          <a:blip r:embed="rId2"/>
          <a:stretch>
            <a:fillRect/>
          </a:stretch>
        </p:blipFill>
        <p:spPr>
          <a:xfrm>
            <a:off x="968333" y="3959442"/>
            <a:ext cx="2309767" cy="2560320"/>
          </a:xfrm>
          <a:prstGeom prst="rect">
            <a:avLst/>
          </a:prstGeom>
        </p:spPr>
      </p:pic>
      <p:pic>
        <p:nvPicPr>
          <p:cNvPr id="8" name="Picture 7">
            <a:extLst>
              <a:ext uri="{FF2B5EF4-FFF2-40B4-BE49-F238E27FC236}">
                <a16:creationId xmlns:a16="http://schemas.microsoft.com/office/drawing/2014/main" id="{AA9A2833-B33E-4DBD-B59A-F4F6781D4348}"/>
              </a:ext>
            </a:extLst>
          </p:cNvPr>
          <p:cNvPicPr>
            <a:picLocks noChangeAspect="1"/>
          </p:cNvPicPr>
          <p:nvPr/>
        </p:nvPicPr>
        <p:blipFill>
          <a:blip r:embed="rId3"/>
          <a:stretch>
            <a:fillRect/>
          </a:stretch>
        </p:blipFill>
        <p:spPr>
          <a:xfrm>
            <a:off x="3813305" y="3959442"/>
            <a:ext cx="2282695" cy="2560320"/>
          </a:xfrm>
          <a:prstGeom prst="rect">
            <a:avLst/>
          </a:prstGeom>
        </p:spPr>
      </p:pic>
      <p:sp>
        <p:nvSpPr>
          <p:cNvPr id="10" name="TextBox 9">
            <a:extLst>
              <a:ext uri="{FF2B5EF4-FFF2-40B4-BE49-F238E27FC236}">
                <a16:creationId xmlns:a16="http://schemas.microsoft.com/office/drawing/2014/main" id="{D01E90D4-B82C-4551-8761-4EE39A2A07CB}"/>
              </a:ext>
            </a:extLst>
          </p:cNvPr>
          <p:cNvSpPr txBox="1"/>
          <p:nvPr/>
        </p:nvSpPr>
        <p:spPr>
          <a:xfrm rot="16200000">
            <a:off x="-1448052" y="3075057"/>
            <a:ext cx="3649012" cy="707886"/>
          </a:xfrm>
          <a:prstGeom prst="rect">
            <a:avLst/>
          </a:prstGeom>
          <a:noFill/>
          <a:ln>
            <a:noFill/>
          </a:ln>
        </p:spPr>
        <p:txBody>
          <a:bodyPr wrap="none" rtlCol="0">
            <a:spAutoFit/>
          </a:bodyPr>
          <a:lstStyle/>
          <a:p>
            <a:r>
              <a:rPr lang="en-US" sz="4000" b="1" dirty="0">
                <a:solidFill>
                  <a:schemeClr val="accent6"/>
                </a:solidFill>
              </a:rPr>
              <a:t>TEACHER NOTES</a:t>
            </a:r>
          </a:p>
        </p:txBody>
      </p:sp>
    </p:spTree>
    <p:extLst>
      <p:ext uri="{BB962C8B-B14F-4D97-AF65-F5344CB8AC3E}">
        <p14:creationId xmlns:p14="http://schemas.microsoft.com/office/powerpoint/2010/main" val="2498697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6AE9-4B0E-4D53-8730-6AEA40D2C928}"/>
              </a:ext>
            </a:extLst>
          </p:cNvPr>
          <p:cNvSpPr>
            <a:spLocks noGrp="1"/>
          </p:cNvSpPr>
          <p:nvPr>
            <p:ph type="title"/>
          </p:nvPr>
        </p:nvSpPr>
        <p:spPr/>
        <p:txBody>
          <a:bodyPr/>
          <a:lstStyle/>
          <a:p>
            <a:r>
              <a:rPr lang="en-US" dirty="0"/>
              <a:t>Module 2 Debrief</a:t>
            </a:r>
          </a:p>
        </p:txBody>
      </p:sp>
      <p:sp>
        <p:nvSpPr>
          <p:cNvPr id="3" name="Content Placeholder 2">
            <a:extLst>
              <a:ext uri="{FF2B5EF4-FFF2-40B4-BE49-F238E27FC236}">
                <a16:creationId xmlns:a16="http://schemas.microsoft.com/office/drawing/2014/main" id="{0E703E50-2A24-4EAD-97F6-51A87761BB0F}"/>
              </a:ext>
            </a:extLst>
          </p:cNvPr>
          <p:cNvSpPr>
            <a:spLocks noGrp="1"/>
          </p:cNvSpPr>
          <p:nvPr>
            <p:ph idx="1"/>
          </p:nvPr>
        </p:nvSpPr>
        <p:spPr>
          <a:xfrm>
            <a:off x="838200" y="1722391"/>
            <a:ext cx="9873343" cy="4770484"/>
          </a:xfrm>
        </p:spPr>
        <p:txBody>
          <a:bodyPr>
            <a:normAutofit fontScale="77500" lnSpcReduction="20000"/>
          </a:bodyPr>
          <a:lstStyle/>
          <a:p>
            <a:pPr marL="0" indent="0">
              <a:buNone/>
            </a:pPr>
            <a:r>
              <a:rPr lang="en-US" sz="3600" b="1" dirty="0"/>
              <a:t>What did we learn?</a:t>
            </a:r>
          </a:p>
          <a:p>
            <a:r>
              <a:rPr lang="en-US" dirty="0"/>
              <a:t>You became more familiar with the analysis of water and some of its properties/qualities that we can study.  The Gulf Dead Zone phenomenon is all about water quality, so it only makes sense that you need to know what aspects of water are most closely related to the GDZ issues. </a:t>
            </a:r>
          </a:p>
          <a:p>
            <a:r>
              <a:rPr lang="en-US" dirty="0"/>
              <a:t>Activity #5 was all about learning how denitrifying bioreactors work…or, are supposed to work.  Although much of the current research is being done using woodchips, scientists are looking into other options, and trying to decide if woodchips are the most effective material to use.  This activity is all about you learning about the requirements necessary for denitrification to take place in a bioreactor, and which substances will best support those conditions.</a:t>
            </a:r>
          </a:p>
          <a:p>
            <a:r>
              <a:rPr lang="en-US" dirty="0"/>
              <a:t>Through experimentation, you should have learned that some fill materials are capable of helping to create the conditions necessary for denitrification to take place (i.e., semi-rough surface, usable carbon source for ‘food’, and a lack of antibiotic properties).   Results from your experiments are sure to be mixed, and there are some inherent difficulties with the investigation, but it should have sparked some discussion around bioreactor set-up and effectiveness.</a:t>
            </a:r>
          </a:p>
        </p:txBody>
      </p:sp>
    </p:spTree>
    <p:extLst>
      <p:ext uri="{BB962C8B-B14F-4D97-AF65-F5344CB8AC3E}">
        <p14:creationId xmlns:p14="http://schemas.microsoft.com/office/powerpoint/2010/main" val="91358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6AE9-4B0E-4D53-8730-6AEA40D2C928}"/>
              </a:ext>
            </a:extLst>
          </p:cNvPr>
          <p:cNvSpPr>
            <a:spLocks noGrp="1"/>
          </p:cNvSpPr>
          <p:nvPr>
            <p:ph type="title"/>
          </p:nvPr>
        </p:nvSpPr>
        <p:spPr/>
        <p:txBody>
          <a:bodyPr/>
          <a:lstStyle/>
          <a:p>
            <a:r>
              <a:rPr lang="en-US" dirty="0"/>
              <a:t>Module 2 Debrief, cont.</a:t>
            </a:r>
          </a:p>
        </p:txBody>
      </p:sp>
      <p:sp>
        <p:nvSpPr>
          <p:cNvPr id="3" name="Content Placeholder 2">
            <a:extLst>
              <a:ext uri="{FF2B5EF4-FFF2-40B4-BE49-F238E27FC236}">
                <a16:creationId xmlns:a16="http://schemas.microsoft.com/office/drawing/2014/main" id="{0E703E50-2A24-4EAD-97F6-51A87761BB0F}"/>
              </a:ext>
            </a:extLst>
          </p:cNvPr>
          <p:cNvSpPr>
            <a:spLocks noGrp="1"/>
          </p:cNvSpPr>
          <p:nvPr>
            <p:ph idx="1"/>
          </p:nvPr>
        </p:nvSpPr>
        <p:spPr>
          <a:xfrm>
            <a:off x="838200" y="1722391"/>
            <a:ext cx="9873343" cy="4770484"/>
          </a:xfrm>
        </p:spPr>
        <p:txBody>
          <a:bodyPr>
            <a:normAutofit/>
          </a:bodyPr>
          <a:lstStyle/>
          <a:p>
            <a:pPr marL="0" indent="0">
              <a:buNone/>
            </a:pPr>
            <a:r>
              <a:rPr lang="en-US" sz="3600" b="1" dirty="0"/>
              <a:t>What did we learn?</a:t>
            </a:r>
          </a:p>
          <a:p>
            <a:r>
              <a:rPr lang="en-US" dirty="0"/>
              <a:t>This DNA fingerprinting investigation was designed to help students incorporate one more piece of information into their mental model relating to the GDZ problem.  Students should have discovered that one type of bacteria </a:t>
            </a:r>
            <a:r>
              <a:rPr lang="en-US" dirty="0" err="1"/>
              <a:t>waspresent</a:t>
            </a:r>
            <a:r>
              <a:rPr lang="en-US" dirty="0"/>
              <a:t> in greater quantities than others in the “super-efficient” bioreactor it was collected from. </a:t>
            </a:r>
          </a:p>
        </p:txBody>
      </p:sp>
    </p:spTree>
    <p:extLst>
      <p:ext uri="{BB962C8B-B14F-4D97-AF65-F5344CB8AC3E}">
        <p14:creationId xmlns:p14="http://schemas.microsoft.com/office/powerpoint/2010/main" val="3590561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6AE9-4B0E-4D53-8730-6AEA40D2C928}"/>
              </a:ext>
            </a:extLst>
          </p:cNvPr>
          <p:cNvSpPr>
            <a:spLocks noGrp="1"/>
          </p:cNvSpPr>
          <p:nvPr>
            <p:ph type="title"/>
          </p:nvPr>
        </p:nvSpPr>
        <p:spPr/>
        <p:txBody>
          <a:bodyPr/>
          <a:lstStyle/>
          <a:p>
            <a:r>
              <a:rPr lang="en-US" dirty="0"/>
              <a:t>Module 2 Debrief, cont.</a:t>
            </a:r>
          </a:p>
        </p:txBody>
      </p:sp>
      <p:sp>
        <p:nvSpPr>
          <p:cNvPr id="3" name="Content Placeholder 2">
            <a:extLst>
              <a:ext uri="{FF2B5EF4-FFF2-40B4-BE49-F238E27FC236}">
                <a16:creationId xmlns:a16="http://schemas.microsoft.com/office/drawing/2014/main" id="{0E703E50-2A24-4EAD-97F6-51A87761BB0F}"/>
              </a:ext>
            </a:extLst>
          </p:cNvPr>
          <p:cNvSpPr>
            <a:spLocks noGrp="1"/>
          </p:cNvSpPr>
          <p:nvPr>
            <p:ph idx="1"/>
          </p:nvPr>
        </p:nvSpPr>
        <p:spPr>
          <a:xfrm>
            <a:off x="838200" y="1722391"/>
            <a:ext cx="9873343" cy="4770484"/>
          </a:xfrm>
        </p:spPr>
        <p:txBody>
          <a:bodyPr>
            <a:normAutofit/>
          </a:bodyPr>
          <a:lstStyle/>
          <a:p>
            <a:pPr marL="0" indent="0">
              <a:buNone/>
            </a:pPr>
            <a:r>
              <a:rPr lang="en-US" sz="3300" b="1" dirty="0"/>
              <a:t>Putting the Pieces Together</a:t>
            </a:r>
          </a:p>
          <a:p>
            <a:r>
              <a:rPr lang="en-US" sz="2000" dirty="0"/>
              <a:t>You should be able to see how nitrogen (nitrates), woodchip bioreactors, and the Gulf Dead Zone are related.  You should be asking questions like “if nitrates are part of the problem in the Gulf, how can we help reduce the amount of them that comes from our area?” or “how many of these bioreactors would we need to really impact the Gulf Dead Zone problem?”.  </a:t>
            </a:r>
          </a:p>
          <a:p>
            <a:r>
              <a:rPr lang="en-US" sz="2000" dirty="0"/>
              <a:t>It’s crucial that you always think back to the anchor phenomenon and reflect on your initial “sticky note questions” so you understand how your work, so far,  has helped to answer some of your questions.</a:t>
            </a:r>
          </a:p>
        </p:txBody>
      </p:sp>
    </p:spTree>
    <p:extLst>
      <p:ext uri="{BB962C8B-B14F-4D97-AF65-F5344CB8AC3E}">
        <p14:creationId xmlns:p14="http://schemas.microsoft.com/office/powerpoint/2010/main" val="1728527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a:bodyPr>
          <a:lstStyle/>
          <a:p>
            <a:r>
              <a:rPr lang="en-US" dirty="0"/>
              <a:t>Chesapeake Bay Case Study</a:t>
            </a:r>
            <a:br>
              <a:rPr lang="en-US" dirty="0"/>
            </a:br>
            <a:r>
              <a:rPr lang="en-US" sz="2800" dirty="0"/>
              <a:t>Module 3, Activity #8</a:t>
            </a:r>
            <a:endParaRPr lang="en-US" dirty="0"/>
          </a:p>
        </p:txBody>
      </p:sp>
      <p:sp>
        <p:nvSpPr>
          <p:cNvPr id="7" name="Text Box 9">
            <a:extLst>
              <a:ext uri="{FF2B5EF4-FFF2-40B4-BE49-F238E27FC236}">
                <a16:creationId xmlns:a16="http://schemas.microsoft.com/office/drawing/2014/main" id="{079FBC82-D3EE-4663-B5E1-8223A4FC049A}"/>
              </a:ext>
            </a:extLst>
          </p:cNvPr>
          <p:cNvSpPr txBox="1"/>
          <p:nvPr/>
        </p:nvSpPr>
        <p:spPr>
          <a:xfrm>
            <a:off x="8029760" y="6235700"/>
            <a:ext cx="1952625"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Photo credit:  Iowa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5E9B147-CCB8-44C5-8508-9294147C1593}"/>
              </a:ext>
            </a:extLst>
          </p:cNvPr>
          <p:cNvSpPr>
            <a:spLocks noGrp="1"/>
          </p:cNvSpPr>
          <p:nvPr>
            <p:ph idx="1"/>
          </p:nvPr>
        </p:nvSpPr>
        <p:spPr>
          <a:xfrm>
            <a:off x="838200" y="1825625"/>
            <a:ext cx="6219548" cy="4351338"/>
          </a:xfrm>
        </p:spPr>
        <p:txBody>
          <a:bodyPr>
            <a:normAutofit/>
          </a:bodyPr>
          <a:lstStyle/>
          <a:p>
            <a:pPr marL="0" indent="0">
              <a:buNone/>
            </a:pPr>
            <a:r>
              <a:rPr lang="en-US" dirty="0"/>
              <a:t>Students will…</a:t>
            </a:r>
          </a:p>
          <a:p>
            <a:pPr marL="457200" lvl="1" indent="0">
              <a:buNone/>
            </a:pPr>
            <a:r>
              <a:rPr lang="en-US" dirty="0"/>
              <a:t>…</a:t>
            </a:r>
            <a:r>
              <a:rPr lang="en-US" b="1" dirty="0">
                <a:solidFill>
                  <a:schemeClr val="accent1"/>
                </a:solidFill>
                <a:hlinkClick r:id="rId2"/>
              </a:rPr>
              <a:t>engage in argument from evidence </a:t>
            </a:r>
            <a:r>
              <a:rPr lang="en-US" dirty="0"/>
              <a:t>provided in a variety of sources.</a:t>
            </a:r>
          </a:p>
          <a:p>
            <a:pPr marL="457200" lvl="1" indent="0">
              <a:buNone/>
            </a:pPr>
            <a:r>
              <a:rPr lang="en-US" dirty="0"/>
              <a:t>…</a:t>
            </a:r>
            <a:r>
              <a:rPr lang="en-US" b="1" dirty="0">
                <a:solidFill>
                  <a:schemeClr val="accent1"/>
                </a:solidFill>
                <a:hlinkClick r:id="rId3"/>
              </a:rPr>
              <a:t>obtain, evaluate and communicate information </a:t>
            </a:r>
            <a:r>
              <a:rPr lang="en-US" dirty="0"/>
              <a:t>in a way that persuades others to appreciate the position presented.</a:t>
            </a:r>
          </a:p>
          <a:p>
            <a:pPr marL="457200" lvl="1" indent="0">
              <a:buNone/>
            </a:pPr>
            <a:r>
              <a:rPr lang="en-US" dirty="0"/>
              <a:t>…generalize information in a way so that it can be used in other settings.</a:t>
            </a:r>
          </a:p>
        </p:txBody>
      </p:sp>
      <p:pic>
        <p:nvPicPr>
          <p:cNvPr id="8" name="Picture 7">
            <a:extLst>
              <a:ext uri="{FF2B5EF4-FFF2-40B4-BE49-F238E27FC236}">
                <a16:creationId xmlns:a16="http://schemas.microsoft.com/office/drawing/2014/main" id="{76B3C1BF-CB6B-41DD-9CA8-CD1C8191C8EC}"/>
              </a:ext>
            </a:extLst>
          </p:cNvPr>
          <p:cNvPicPr/>
          <p:nvPr/>
        </p:nvPicPr>
        <p:blipFill>
          <a:blip r:embed="rId4">
            <a:extLst>
              <a:ext uri="{28A0092B-C50C-407E-A947-70E740481C1C}">
                <a14:useLocalDpi xmlns:a14="http://schemas.microsoft.com/office/drawing/2010/main" val="0"/>
              </a:ext>
            </a:extLst>
          </a:blip>
          <a:stretch>
            <a:fillRect/>
          </a:stretch>
        </p:blipFill>
        <p:spPr>
          <a:xfrm>
            <a:off x="7732450" y="1690688"/>
            <a:ext cx="2249935" cy="3689180"/>
          </a:xfrm>
          <a:prstGeom prst="rect">
            <a:avLst/>
          </a:prstGeom>
        </p:spPr>
      </p:pic>
      <p:pic>
        <p:nvPicPr>
          <p:cNvPr id="9" name="Graphic 8" descr="House">
            <a:hlinkClick r:id="rId5" action="ppaction://hlinksldjump"/>
            <a:extLst>
              <a:ext uri="{FF2B5EF4-FFF2-40B4-BE49-F238E27FC236}">
                <a16:creationId xmlns:a16="http://schemas.microsoft.com/office/drawing/2014/main" id="{E2D1B612-5C30-4DE9-84B5-7E401071C3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3954246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a:bodyPr>
          <a:lstStyle/>
          <a:p>
            <a:r>
              <a:rPr lang="en-US" dirty="0"/>
              <a:t>Chesapeake Bay Case Study</a:t>
            </a:r>
            <a:br>
              <a:rPr lang="en-US" dirty="0"/>
            </a:br>
            <a:r>
              <a:rPr lang="en-US" sz="2800" dirty="0"/>
              <a:t>Module 3, Activity #8</a:t>
            </a:r>
            <a:endParaRPr lang="en-US" dirty="0"/>
          </a:p>
        </p:txBody>
      </p:sp>
      <p:sp>
        <p:nvSpPr>
          <p:cNvPr id="7" name="Text Box 9">
            <a:extLst>
              <a:ext uri="{FF2B5EF4-FFF2-40B4-BE49-F238E27FC236}">
                <a16:creationId xmlns:a16="http://schemas.microsoft.com/office/drawing/2014/main" id="{079FBC82-D3EE-4663-B5E1-8223A4FC049A}"/>
              </a:ext>
            </a:extLst>
          </p:cNvPr>
          <p:cNvSpPr txBox="1"/>
          <p:nvPr/>
        </p:nvSpPr>
        <p:spPr>
          <a:xfrm>
            <a:off x="8029760" y="6235700"/>
            <a:ext cx="1952625"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Photo credit:  Iowa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5E9B147-CCB8-44C5-8508-9294147C1593}"/>
              </a:ext>
            </a:extLst>
          </p:cNvPr>
          <p:cNvSpPr>
            <a:spLocks noGrp="1"/>
          </p:cNvSpPr>
          <p:nvPr>
            <p:ph idx="1"/>
          </p:nvPr>
        </p:nvSpPr>
        <p:spPr>
          <a:xfrm>
            <a:off x="838200" y="1825625"/>
            <a:ext cx="9282344" cy="4351338"/>
          </a:xfrm>
        </p:spPr>
        <p:txBody>
          <a:bodyPr>
            <a:normAutofit fontScale="70000" lnSpcReduction="20000"/>
          </a:bodyPr>
          <a:lstStyle/>
          <a:p>
            <a:pPr marL="514350" indent="-514350">
              <a:buFont typeface="+mj-lt"/>
              <a:buAutoNum type="arabicParenR"/>
            </a:pPr>
            <a:r>
              <a:rPr lang="en-US" dirty="0"/>
              <a:t>Quietly read the Chesapeake Bay TMDL Fact Sheet. Discuss any questions briefly as a class.</a:t>
            </a:r>
          </a:p>
          <a:p>
            <a:pPr marL="514350" indent="-514350">
              <a:buFont typeface="+mj-lt"/>
              <a:buAutoNum type="arabicParenR"/>
            </a:pPr>
            <a:r>
              <a:rPr lang="en-US" dirty="0"/>
              <a:t>Divide into five groups.  Each group will represent one of the stakeholders: </a:t>
            </a:r>
          </a:p>
          <a:p>
            <a:pPr lvl="2"/>
            <a:r>
              <a:rPr lang="en-US" dirty="0"/>
              <a:t>agricultural interests (i.e., Farm Bureau)</a:t>
            </a:r>
          </a:p>
          <a:p>
            <a:pPr lvl="2"/>
            <a:r>
              <a:rPr lang="en-US" dirty="0"/>
              <a:t>Environmental Protection Agency (EPA)</a:t>
            </a:r>
          </a:p>
          <a:p>
            <a:pPr lvl="2"/>
            <a:r>
              <a:rPr lang="en-US" dirty="0"/>
              <a:t>Municipalities/point source dischargers</a:t>
            </a:r>
          </a:p>
          <a:p>
            <a:pPr lvl="2"/>
            <a:r>
              <a:rPr lang="en-US" dirty="0"/>
              <a:t>the fishing industry</a:t>
            </a:r>
          </a:p>
          <a:p>
            <a:pPr lvl="2"/>
            <a:r>
              <a:rPr lang="en-US" dirty="0"/>
              <a:t>the TMDL model development team</a:t>
            </a:r>
          </a:p>
          <a:p>
            <a:pPr marL="514350" indent="-514350">
              <a:buFont typeface="+mj-lt"/>
              <a:buAutoNum type="arabicParenR"/>
            </a:pPr>
            <a:r>
              <a:rPr lang="en-US" dirty="0"/>
              <a:t>Research your stakeholder’s positions on the Chesapeake Bay TMDL development and enforcement.  Work together in these “expert groups” to develop a 3-5 minute presentation which outlines whether or not the TMDL development and implementation should change, or why the current approach is best.  It is important that you include background research to support your position.</a:t>
            </a:r>
          </a:p>
          <a:p>
            <a:pPr marL="514350" indent="-514350">
              <a:buFont typeface="+mj-lt"/>
              <a:buAutoNum type="arabicParenR"/>
            </a:pPr>
            <a:r>
              <a:rPr lang="en-US" dirty="0"/>
              <a:t>Each group should present their position to the rest of the class.  Students with other positions should be allowed to question and rebut the presented argument.</a:t>
            </a:r>
          </a:p>
          <a:p>
            <a:pPr marL="514350" indent="-514350">
              <a:buFont typeface="+mj-lt"/>
              <a:buAutoNum type="arabicParenR"/>
            </a:pPr>
            <a:r>
              <a:rPr lang="en-US" dirty="0"/>
              <a:t>As a class, attempt to come to consensus regarding how the Chesapeake Bay TMDL should move forward, including any recommended changes in the process.</a:t>
            </a:r>
          </a:p>
        </p:txBody>
      </p:sp>
      <p:pic>
        <p:nvPicPr>
          <p:cNvPr id="6" name="Graphic 5" descr="House">
            <a:hlinkClick r:id="rId2" action="ppaction://hlinksldjump"/>
            <a:extLst>
              <a:ext uri="{FF2B5EF4-FFF2-40B4-BE49-F238E27FC236}">
                <a16:creationId xmlns:a16="http://schemas.microsoft.com/office/drawing/2014/main" id="{F95017B7-FA68-4B81-AF65-7C1F354CB8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217769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a:bodyPr>
          <a:lstStyle/>
          <a:p>
            <a:r>
              <a:rPr lang="en-US" dirty="0"/>
              <a:t>A Part of the Solution</a:t>
            </a:r>
            <a:br>
              <a:rPr lang="en-US" dirty="0"/>
            </a:br>
            <a:r>
              <a:rPr lang="en-US" sz="2800" dirty="0"/>
              <a:t>Module 3, Activity #9		A Document-based Case Study</a:t>
            </a:r>
            <a:endParaRPr lang="en-US" dirty="0"/>
          </a:p>
        </p:txBody>
      </p:sp>
      <p:sp>
        <p:nvSpPr>
          <p:cNvPr id="7" name="Text Box 9">
            <a:extLst>
              <a:ext uri="{FF2B5EF4-FFF2-40B4-BE49-F238E27FC236}">
                <a16:creationId xmlns:a16="http://schemas.microsoft.com/office/drawing/2014/main" id="{079FBC82-D3EE-4663-B5E1-8223A4FC049A}"/>
              </a:ext>
            </a:extLst>
          </p:cNvPr>
          <p:cNvSpPr txBox="1"/>
          <p:nvPr/>
        </p:nvSpPr>
        <p:spPr>
          <a:xfrm>
            <a:off x="8029760" y="6235700"/>
            <a:ext cx="1952625"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Photo credit:  Iowa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5E9B147-CCB8-44C5-8508-9294147C1593}"/>
              </a:ext>
            </a:extLst>
          </p:cNvPr>
          <p:cNvSpPr>
            <a:spLocks noGrp="1"/>
          </p:cNvSpPr>
          <p:nvPr>
            <p:ph idx="1"/>
          </p:nvPr>
        </p:nvSpPr>
        <p:spPr>
          <a:xfrm>
            <a:off x="838199" y="1825625"/>
            <a:ext cx="9397753" cy="2533311"/>
          </a:xfrm>
        </p:spPr>
        <p:txBody>
          <a:bodyPr>
            <a:normAutofit/>
          </a:bodyPr>
          <a:lstStyle/>
          <a:p>
            <a:pPr marL="0" indent="0">
              <a:buNone/>
            </a:pPr>
            <a:r>
              <a:rPr lang="en-US" dirty="0"/>
              <a:t>Students will…</a:t>
            </a:r>
          </a:p>
          <a:p>
            <a:pPr marL="457200" lvl="1" indent="0">
              <a:buNone/>
            </a:pPr>
            <a:r>
              <a:rPr lang="en-US" dirty="0"/>
              <a:t>…use </a:t>
            </a:r>
            <a:r>
              <a:rPr lang="en-US" b="1" dirty="0">
                <a:hlinkClick r:id="rId2"/>
              </a:rPr>
              <a:t>construct a written argument based on data and evidence.</a:t>
            </a:r>
            <a:endParaRPr lang="en-US" b="1" dirty="0"/>
          </a:p>
          <a:p>
            <a:pPr marL="457200" lvl="1" indent="0">
              <a:buNone/>
            </a:pPr>
            <a:r>
              <a:rPr lang="en-US" dirty="0"/>
              <a:t>…write a cohesive, substantive response to the provided prompt.</a:t>
            </a:r>
          </a:p>
          <a:p>
            <a:pPr marL="457200" lvl="1" indent="0">
              <a:buNone/>
            </a:pPr>
            <a:r>
              <a:rPr lang="en-US" dirty="0"/>
              <a:t>…demonstrate knowledge of woodchip bioreactors, the nitrogen cycle and the Gulf Dead Zone and how the 3 are interrelated. </a:t>
            </a:r>
          </a:p>
        </p:txBody>
      </p:sp>
      <p:pic>
        <p:nvPicPr>
          <p:cNvPr id="8" name="Graphic 7" descr="House">
            <a:hlinkClick r:id="rId3" action="ppaction://hlinksldjump"/>
            <a:extLst>
              <a:ext uri="{FF2B5EF4-FFF2-40B4-BE49-F238E27FC236}">
                <a16:creationId xmlns:a16="http://schemas.microsoft.com/office/drawing/2014/main" id="{E0119608-647F-4A34-BB25-B6508D04B2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1033044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a:bodyPr>
          <a:lstStyle/>
          <a:p>
            <a:r>
              <a:rPr lang="en-US" dirty="0"/>
              <a:t>A Part of the Solution</a:t>
            </a:r>
            <a:br>
              <a:rPr lang="en-US" dirty="0"/>
            </a:br>
            <a:r>
              <a:rPr lang="en-US" sz="2800" dirty="0"/>
              <a:t>Module 3, Activity #9		A Document-based Case Study</a:t>
            </a:r>
            <a:endParaRPr lang="en-US" dirty="0"/>
          </a:p>
        </p:txBody>
      </p:sp>
      <p:sp>
        <p:nvSpPr>
          <p:cNvPr id="7" name="Text Box 9">
            <a:extLst>
              <a:ext uri="{FF2B5EF4-FFF2-40B4-BE49-F238E27FC236}">
                <a16:creationId xmlns:a16="http://schemas.microsoft.com/office/drawing/2014/main" id="{079FBC82-D3EE-4663-B5E1-8223A4FC049A}"/>
              </a:ext>
            </a:extLst>
          </p:cNvPr>
          <p:cNvSpPr txBox="1"/>
          <p:nvPr/>
        </p:nvSpPr>
        <p:spPr>
          <a:xfrm>
            <a:off x="8029760" y="6235700"/>
            <a:ext cx="1952625"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Photo credit:  Iowa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5E9B147-CCB8-44C5-8508-9294147C1593}"/>
              </a:ext>
            </a:extLst>
          </p:cNvPr>
          <p:cNvSpPr>
            <a:spLocks noGrp="1"/>
          </p:cNvSpPr>
          <p:nvPr>
            <p:ph idx="1"/>
          </p:nvPr>
        </p:nvSpPr>
        <p:spPr>
          <a:xfrm>
            <a:off x="838199" y="1825625"/>
            <a:ext cx="9397753" cy="4477521"/>
          </a:xfrm>
        </p:spPr>
        <p:txBody>
          <a:bodyPr>
            <a:normAutofit fontScale="92500" lnSpcReduction="10000"/>
          </a:bodyPr>
          <a:lstStyle/>
          <a:p>
            <a:pPr marL="0" indent="0">
              <a:buNone/>
            </a:pPr>
            <a:r>
              <a:rPr lang="en-US" dirty="0"/>
              <a:t>INSTRUCTIONS</a:t>
            </a:r>
          </a:p>
          <a:p>
            <a:r>
              <a:rPr lang="en-US" dirty="0"/>
              <a:t>You are about to begin an activity that is designed to measure your skills in critical thinking, reasoning, problem solving and written communication.  In addition to these “think-like-a-scientist” skills, your knowledge about the nitrogen cycle, woodchip bioreactors and the Gulf Dead Zone will also be evaluated.</a:t>
            </a:r>
          </a:p>
          <a:p>
            <a:r>
              <a:rPr lang="en-US" dirty="0"/>
              <a:t>You will be preparing a written response to a hypothetical, but realistic situation.  This activity contains a series of documents that includes a range of information sources.  While your personal values and experiences are important, you should base your response on the evidence provided in these documents and the learning you’ve done as part of this unit.</a:t>
            </a:r>
          </a:p>
        </p:txBody>
      </p:sp>
      <p:pic>
        <p:nvPicPr>
          <p:cNvPr id="6" name="Graphic 5" descr="House">
            <a:hlinkClick r:id="rId2" action="ppaction://hlinksldjump"/>
            <a:extLst>
              <a:ext uri="{FF2B5EF4-FFF2-40B4-BE49-F238E27FC236}">
                <a16:creationId xmlns:a16="http://schemas.microsoft.com/office/drawing/2014/main" id="{A2352378-F0D0-4128-8D70-9E04AEDEAA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1776932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a:bodyPr>
          <a:lstStyle/>
          <a:p>
            <a:r>
              <a:rPr lang="en-US" dirty="0"/>
              <a:t>A Part of the Solution</a:t>
            </a:r>
            <a:br>
              <a:rPr lang="en-US" dirty="0"/>
            </a:br>
            <a:r>
              <a:rPr lang="en-US" sz="2800" dirty="0"/>
              <a:t>Module 3, Activity #9		A Document-based Case Study</a:t>
            </a:r>
            <a:endParaRPr lang="en-US" dirty="0"/>
          </a:p>
        </p:txBody>
      </p:sp>
      <p:sp>
        <p:nvSpPr>
          <p:cNvPr id="7" name="Text Box 9">
            <a:extLst>
              <a:ext uri="{FF2B5EF4-FFF2-40B4-BE49-F238E27FC236}">
                <a16:creationId xmlns:a16="http://schemas.microsoft.com/office/drawing/2014/main" id="{079FBC82-D3EE-4663-B5E1-8223A4FC049A}"/>
              </a:ext>
            </a:extLst>
          </p:cNvPr>
          <p:cNvSpPr txBox="1"/>
          <p:nvPr/>
        </p:nvSpPr>
        <p:spPr>
          <a:xfrm>
            <a:off x="8029760" y="6235700"/>
            <a:ext cx="1952625"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Photo credit:  Iowa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5E9B147-CCB8-44C5-8508-9294147C1593}"/>
              </a:ext>
            </a:extLst>
          </p:cNvPr>
          <p:cNvSpPr>
            <a:spLocks noGrp="1"/>
          </p:cNvSpPr>
          <p:nvPr>
            <p:ph idx="1"/>
          </p:nvPr>
        </p:nvSpPr>
        <p:spPr>
          <a:xfrm>
            <a:off x="838199" y="1825625"/>
            <a:ext cx="9397753" cy="4477521"/>
          </a:xfrm>
        </p:spPr>
        <p:txBody>
          <a:bodyPr>
            <a:normAutofit fontScale="77500" lnSpcReduction="20000"/>
          </a:bodyPr>
          <a:lstStyle/>
          <a:p>
            <a:pPr marL="0" indent="0">
              <a:buNone/>
            </a:pPr>
            <a:r>
              <a:rPr lang="en-US" dirty="0"/>
              <a:t>THE SCENARIO</a:t>
            </a:r>
          </a:p>
          <a:p>
            <a:r>
              <a:rPr lang="en-US" dirty="0"/>
              <a:t>A friend of your family, Patty Stover, has come to you asking for help.  She’s a farmer just outside of your city and knows that you have been studying about nitrates and water quality in school.  Your parents have invited Patty over for dinner, but a soon as she enters your home, she starts asking you questions about what she should do!</a:t>
            </a:r>
          </a:p>
          <a:p>
            <a:r>
              <a:rPr lang="en-US" dirty="0"/>
              <a:t>Patty’s been fined by the local government because of the amount of nitrates she’s putting into a small stream that runs through her farmland.  The stream eventually empties into a larger river, which flows into the Mississippi River.  Patty farms mostly corn and soybeans and is generally very conscientious when it comes to using sustainable practices.</a:t>
            </a:r>
          </a:p>
          <a:p>
            <a:r>
              <a:rPr lang="en-US" dirty="0"/>
              <a:t>By the end of dinner, Patty has asked you to advise her on a new technology she’s heard about.  Woodchip bioreactors, she says, are being researched at Iowa State University and might just be the answer she’s looking for to reduce the amount of nitrates going into nearby water ways.  But she also knows there are some problems that go along with them, as well.</a:t>
            </a:r>
          </a:p>
        </p:txBody>
      </p:sp>
      <p:pic>
        <p:nvPicPr>
          <p:cNvPr id="6" name="Graphic 5" descr="House">
            <a:hlinkClick r:id="rId2" action="ppaction://hlinksldjump"/>
            <a:extLst>
              <a:ext uri="{FF2B5EF4-FFF2-40B4-BE49-F238E27FC236}">
                <a16:creationId xmlns:a16="http://schemas.microsoft.com/office/drawing/2014/main" id="{77AE1E74-DA30-4119-99CE-CEE74DF9F8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3883530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3498-AAB1-4C9F-922A-CF9DEBCF959B}"/>
              </a:ext>
            </a:extLst>
          </p:cNvPr>
          <p:cNvSpPr>
            <a:spLocks noGrp="1"/>
          </p:cNvSpPr>
          <p:nvPr>
            <p:ph type="title"/>
          </p:nvPr>
        </p:nvSpPr>
        <p:spPr/>
        <p:txBody>
          <a:bodyPr>
            <a:normAutofit/>
          </a:bodyPr>
          <a:lstStyle/>
          <a:p>
            <a:r>
              <a:rPr lang="en-US" dirty="0"/>
              <a:t>A Part of the Solution</a:t>
            </a:r>
            <a:br>
              <a:rPr lang="en-US" dirty="0"/>
            </a:br>
            <a:r>
              <a:rPr lang="en-US" sz="2800" dirty="0"/>
              <a:t>Module 3, Activity #9		A Document-based Case Study</a:t>
            </a:r>
            <a:endParaRPr lang="en-US" dirty="0"/>
          </a:p>
        </p:txBody>
      </p:sp>
      <p:sp>
        <p:nvSpPr>
          <p:cNvPr id="7" name="Text Box 9">
            <a:extLst>
              <a:ext uri="{FF2B5EF4-FFF2-40B4-BE49-F238E27FC236}">
                <a16:creationId xmlns:a16="http://schemas.microsoft.com/office/drawing/2014/main" id="{079FBC82-D3EE-4663-B5E1-8223A4FC049A}"/>
              </a:ext>
            </a:extLst>
          </p:cNvPr>
          <p:cNvSpPr txBox="1"/>
          <p:nvPr/>
        </p:nvSpPr>
        <p:spPr>
          <a:xfrm>
            <a:off x="8029760" y="6235700"/>
            <a:ext cx="1952625"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Photo credit:  Iowa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5E9B147-CCB8-44C5-8508-9294147C1593}"/>
              </a:ext>
            </a:extLst>
          </p:cNvPr>
          <p:cNvSpPr>
            <a:spLocks noGrp="1"/>
          </p:cNvSpPr>
          <p:nvPr>
            <p:ph idx="1"/>
          </p:nvPr>
        </p:nvSpPr>
        <p:spPr>
          <a:xfrm>
            <a:off x="838199" y="1825625"/>
            <a:ext cx="9397753" cy="4477521"/>
          </a:xfrm>
        </p:spPr>
        <p:txBody>
          <a:bodyPr>
            <a:normAutofit/>
          </a:bodyPr>
          <a:lstStyle/>
          <a:p>
            <a:pPr marL="0" indent="0">
              <a:buNone/>
            </a:pPr>
            <a:r>
              <a:rPr lang="en-US" dirty="0"/>
              <a:t>THE QUESTION</a:t>
            </a:r>
          </a:p>
          <a:p>
            <a:r>
              <a:rPr lang="en-US" dirty="0"/>
              <a:t>After analyzing the following documents, and using the knowledge you’ve gained during this unit, you must answer the following question:  should Patty implement the use of woodchip bioreactors on her farmland?</a:t>
            </a:r>
          </a:p>
          <a:p>
            <a:r>
              <a:rPr lang="en-US" dirty="0"/>
              <a:t>Once you decide on an answer, you need to write a brief email to Patty.  Let her know what your answer is and include specific evidence that supports your decision.  Your argument may include information from the activities you’ve done as part of your class work, too.</a:t>
            </a:r>
          </a:p>
        </p:txBody>
      </p:sp>
      <p:pic>
        <p:nvPicPr>
          <p:cNvPr id="6" name="Graphic 5" descr="House">
            <a:hlinkClick r:id="rId2" action="ppaction://hlinksldjump"/>
            <a:extLst>
              <a:ext uri="{FF2B5EF4-FFF2-40B4-BE49-F238E27FC236}">
                <a16:creationId xmlns:a16="http://schemas.microsoft.com/office/drawing/2014/main" id="{DEF9644B-71DE-4BB8-B23F-C7CE4F1A69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229636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C8B3-CEBA-4940-96A2-EEDABAB9DD8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5CB8E03-633F-420B-A29F-9A7D53CE589F}"/>
              </a:ext>
            </a:extLst>
          </p:cNvPr>
          <p:cNvSpPr>
            <a:spLocks noGrp="1"/>
          </p:cNvSpPr>
          <p:nvPr>
            <p:ph idx="1"/>
          </p:nvPr>
        </p:nvSpPr>
        <p:spPr/>
        <p:txBody>
          <a:bodyPr>
            <a:normAutofit fontScale="47500" lnSpcReduction="20000"/>
          </a:bodyPr>
          <a:lstStyle/>
          <a:p>
            <a:pPr marL="0" indent="0">
              <a:buNone/>
            </a:pPr>
            <a:r>
              <a:rPr lang="en-US" dirty="0"/>
              <a:t>Applying Woodchip Bioreactors for Improved Water Quality. Applying Woodchip Bioreactors for Improved Water Quality, Iowa State University Extension and Outreach, 2017, store.extension.iastate.edu/product/14530.</a:t>
            </a:r>
          </a:p>
          <a:p>
            <a:pPr marL="0" indent="0">
              <a:buNone/>
            </a:pPr>
            <a:r>
              <a:rPr lang="en-US" dirty="0"/>
              <a:t>Belva, Keeley. “Gulf of Mexico 'Dead Zone' Is the Largest Ever Measured.” Gulf of Mexico 'Dead Zone' Is the Largest Ever Measured | National Oceanic and Atmospheric Administration, www.noaa.gov/media-release/gulf-of-mexico-dead-zone-is-largest-ever-measured.</a:t>
            </a:r>
          </a:p>
          <a:p>
            <a:pPr marL="0" indent="0">
              <a:buNone/>
            </a:pPr>
            <a:r>
              <a:rPr lang="en-US" dirty="0"/>
              <a:t>“Chesapeake Bay Total Maximum Daily Load (TMDL).” EPA, Environmental Protection Agency, 11 Jan. 2018, www.epa.gov/chesapeake-bay-tmdl.</a:t>
            </a:r>
          </a:p>
          <a:p>
            <a:pPr marL="0" indent="0">
              <a:buNone/>
            </a:pPr>
            <a:r>
              <a:rPr lang="en-US" dirty="0"/>
              <a:t>Corwin, Emily. “Nitrate Risk Near Farms: A Hydrogeologist Explains.” Vermont Public Radio, digital.vpr.net/post/</a:t>
            </a:r>
            <a:r>
              <a:rPr lang="en-US" dirty="0" err="1"/>
              <a:t>nitrate-risk-near-farms-hydrogeologist-explains#stream</a:t>
            </a:r>
            <a:r>
              <a:rPr lang="en-US" dirty="0"/>
              <a:t>/0.</a:t>
            </a:r>
          </a:p>
          <a:p>
            <a:pPr marL="0" indent="0">
              <a:buNone/>
            </a:pPr>
            <a:r>
              <a:rPr lang="en-US" dirty="0"/>
              <a:t>Goodwin, Marci. “Water Quality Experiment.” The Homeschool Scientist, 31 Aug. 2017, thehomeschoolscientist.com/water-quality-experiment/.</a:t>
            </a:r>
          </a:p>
          <a:p>
            <a:pPr marL="0" indent="0">
              <a:buNone/>
            </a:pPr>
            <a:r>
              <a:rPr lang="en-US" dirty="0"/>
              <a:t>Hall, Eric, and Maureen Griffin. “Standard LOM.” Lab-o-Matic, www.labomatic.us/standard-lom.html.</a:t>
            </a:r>
          </a:p>
          <a:p>
            <a:pPr marL="0" indent="0">
              <a:buNone/>
            </a:pPr>
            <a:r>
              <a:rPr lang="en-US" dirty="0" err="1"/>
              <a:t>Mandler</a:t>
            </a:r>
            <a:r>
              <a:rPr lang="en-US" dirty="0"/>
              <a:t>, Daphna, et al. “Developing and Implementing Inquiry-Based, Water Quality Laboratory Experiments for High School Students To Explore Real Environmental Issues Using Analytical Chemistry.” Journal of Chemical Education, vol. 91, no. 4, Dec. 2014, pp. 492–496., doi:10.1021/ed200586r.</a:t>
            </a:r>
          </a:p>
          <a:p>
            <a:pPr marL="0" indent="0">
              <a:buNone/>
            </a:pPr>
            <a:r>
              <a:rPr lang="en-US" dirty="0"/>
              <a:t>“Michelle Soupir.” Department of Agricultural and Biosystems Engineering, www.abe.iastate.edu/michelle-soupir/.</a:t>
            </a:r>
          </a:p>
          <a:p>
            <a:pPr marL="0" indent="0">
              <a:buNone/>
            </a:pPr>
            <a:r>
              <a:rPr lang="en-US" dirty="0"/>
              <a:t>“National Primary Drinking Water Guidelines.” Environmental Protection Agency, May 2009.</a:t>
            </a:r>
          </a:p>
          <a:p>
            <a:pPr marL="0" indent="0">
              <a:buNone/>
            </a:pPr>
            <a:r>
              <a:rPr lang="en-US" dirty="0"/>
              <a:t>“The Nitrogen Cycle Game.” UCAR Center for Science Education, scied.ucar.edu/activity/nitrogen-cycle-game.</a:t>
            </a:r>
          </a:p>
          <a:p>
            <a:pPr marL="0" indent="0">
              <a:buNone/>
            </a:pPr>
            <a:r>
              <a:rPr lang="en-US" dirty="0"/>
              <a:t>Tyndall, JC, and Bowman. “IA NRS Cost Tool Overview.” Iowa State University, 2016.</a:t>
            </a:r>
          </a:p>
          <a:p>
            <a:pPr marL="0" indent="0">
              <a:buNone/>
            </a:pPr>
            <a:r>
              <a:rPr lang="en-US" dirty="0"/>
              <a:t>Woodchip Bioreactors for Nitrate in Agricultural Drainage. Woodchip Bioreactors for Nitrate in Agricultural Drainage, Iowa State University Extension and Outreach, 2011, store.extension.iastate.edu/product/13691.</a:t>
            </a:r>
          </a:p>
          <a:p>
            <a:pPr marL="0" indent="0">
              <a:buNone/>
            </a:pPr>
            <a:endParaRPr lang="en-US" dirty="0"/>
          </a:p>
        </p:txBody>
      </p:sp>
    </p:spTree>
    <p:extLst>
      <p:ext uri="{BB962C8B-B14F-4D97-AF65-F5344CB8AC3E}">
        <p14:creationId xmlns:p14="http://schemas.microsoft.com/office/powerpoint/2010/main" val="362580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A6CA0-7712-4F93-8FD2-189C57BC89C8}"/>
              </a:ext>
            </a:extLst>
          </p:cNvPr>
          <p:cNvSpPr>
            <a:spLocks noGrp="1"/>
          </p:cNvSpPr>
          <p:nvPr>
            <p:ph idx="1"/>
          </p:nvPr>
        </p:nvSpPr>
        <p:spPr>
          <a:xfrm>
            <a:off x="997999" y="506028"/>
            <a:ext cx="9495408" cy="4598632"/>
          </a:xfrm>
        </p:spPr>
        <p:txBody>
          <a:bodyPr>
            <a:normAutofit/>
          </a:bodyPr>
          <a:lstStyle/>
          <a:p>
            <a:pPr marL="0" indent="0">
              <a:buNone/>
            </a:pPr>
            <a:r>
              <a:rPr lang="en-US" dirty="0"/>
              <a:t>Important Notes:</a:t>
            </a:r>
          </a:p>
          <a:p>
            <a:r>
              <a:rPr lang="en-US" dirty="0"/>
              <a:t>This presentation is designed to accompany the “From Here to There with Woodchip Bioreactors” curriculum modules.  You can check out our website for additional resources.</a:t>
            </a:r>
          </a:p>
          <a:p>
            <a:r>
              <a:rPr lang="en-US" dirty="0"/>
              <a:t>Please add, modify, and improve the slides in this presentation.  They are simply meant as a starting point and you are encouraged to make any changes that will improve your students’ experiences.</a:t>
            </a:r>
          </a:p>
          <a:p>
            <a:r>
              <a:rPr lang="en-US" dirty="0"/>
              <a:t>If you have questions or need further assistance, please check out the About Us page on the BOEC website.</a:t>
            </a:r>
          </a:p>
        </p:txBody>
      </p:sp>
      <p:sp>
        <p:nvSpPr>
          <p:cNvPr id="5" name="TextBox 4">
            <a:extLst>
              <a:ext uri="{FF2B5EF4-FFF2-40B4-BE49-F238E27FC236}">
                <a16:creationId xmlns:a16="http://schemas.microsoft.com/office/drawing/2014/main" id="{7C72D603-1CDB-4815-9311-5FAE1713FB5C}"/>
              </a:ext>
            </a:extLst>
          </p:cNvPr>
          <p:cNvSpPr txBox="1"/>
          <p:nvPr/>
        </p:nvSpPr>
        <p:spPr>
          <a:xfrm rot="16200000">
            <a:off x="-1448052" y="3075057"/>
            <a:ext cx="3649012" cy="707886"/>
          </a:xfrm>
          <a:prstGeom prst="rect">
            <a:avLst/>
          </a:prstGeom>
          <a:noFill/>
          <a:ln>
            <a:noFill/>
          </a:ln>
        </p:spPr>
        <p:txBody>
          <a:bodyPr wrap="none" rtlCol="0">
            <a:spAutoFit/>
          </a:bodyPr>
          <a:lstStyle/>
          <a:p>
            <a:r>
              <a:rPr lang="en-US" sz="4000" b="1" dirty="0">
                <a:solidFill>
                  <a:schemeClr val="accent6"/>
                </a:solidFill>
              </a:rPr>
              <a:t>TEACHER NOTES</a:t>
            </a:r>
          </a:p>
        </p:txBody>
      </p:sp>
    </p:spTree>
    <p:extLst>
      <p:ext uri="{BB962C8B-B14F-4D97-AF65-F5344CB8AC3E}">
        <p14:creationId xmlns:p14="http://schemas.microsoft.com/office/powerpoint/2010/main" val="90752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A6CA0-7712-4F93-8FD2-189C57BC89C8}"/>
              </a:ext>
            </a:extLst>
          </p:cNvPr>
          <p:cNvSpPr>
            <a:spLocks noGrp="1"/>
          </p:cNvSpPr>
          <p:nvPr>
            <p:ph idx="1"/>
          </p:nvPr>
        </p:nvSpPr>
        <p:spPr>
          <a:xfrm>
            <a:off x="997999" y="506027"/>
            <a:ext cx="9495408" cy="5591037"/>
          </a:xfrm>
        </p:spPr>
        <p:txBody>
          <a:bodyPr>
            <a:normAutofit/>
          </a:bodyPr>
          <a:lstStyle/>
          <a:p>
            <a:pPr marL="0" indent="0">
              <a:buNone/>
            </a:pPr>
            <a:r>
              <a:rPr lang="en-US" dirty="0"/>
              <a:t>The activities and labs within these curriculum modules are designed to use low-cost and locally-available supplies.  Teachers should, however, feel comfortable substituting materials and supplies where necessary, when specified items are not available.  </a:t>
            </a:r>
          </a:p>
          <a:p>
            <a:pPr marL="0" indent="0">
              <a:buNone/>
            </a:pPr>
            <a:endParaRPr lang="en-US" dirty="0"/>
          </a:p>
          <a:p>
            <a:pPr marL="0" indent="0">
              <a:buNone/>
            </a:pPr>
            <a:r>
              <a:rPr lang="en-US" dirty="0"/>
              <a:t>Some materials will need to be obtained from other sources such as local home centers or online retailers.</a:t>
            </a:r>
          </a:p>
          <a:p>
            <a:pPr marL="0" indent="0">
              <a:buNone/>
            </a:pPr>
            <a:endParaRPr lang="en-US" dirty="0"/>
          </a:p>
          <a:p>
            <a:pPr marL="0" indent="0">
              <a:buNone/>
            </a:pPr>
            <a:r>
              <a:rPr lang="en-US" i="1" dirty="0"/>
              <a:t>As with any hands-on science experiences, teachers and students should observe all appropriate safety guidelines, whether explicitly mentioned in this booklet, or not.</a:t>
            </a:r>
          </a:p>
          <a:p>
            <a:pPr marL="0" indent="0">
              <a:buNone/>
            </a:pPr>
            <a:endParaRPr lang="en-US" dirty="0"/>
          </a:p>
        </p:txBody>
      </p:sp>
      <p:pic>
        <p:nvPicPr>
          <p:cNvPr id="5" name="Graphic 4" descr="Warning">
            <a:extLst>
              <a:ext uri="{FF2B5EF4-FFF2-40B4-BE49-F238E27FC236}">
                <a16:creationId xmlns:a16="http://schemas.microsoft.com/office/drawing/2014/main" id="{4D5FA67B-05E3-4449-AFD6-C78C15F5E0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5804" y="5253506"/>
            <a:ext cx="1310196" cy="1310196"/>
          </a:xfrm>
          <a:prstGeom prst="rect">
            <a:avLst/>
          </a:prstGeom>
        </p:spPr>
      </p:pic>
      <p:sp>
        <p:nvSpPr>
          <p:cNvPr id="4" name="TextBox 3">
            <a:extLst>
              <a:ext uri="{FF2B5EF4-FFF2-40B4-BE49-F238E27FC236}">
                <a16:creationId xmlns:a16="http://schemas.microsoft.com/office/drawing/2014/main" id="{DD9CBFDB-247A-4EB6-B474-7543DD7A53DC}"/>
              </a:ext>
            </a:extLst>
          </p:cNvPr>
          <p:cNvSpPr txBox="1"/>
          <p:nvPr/>
        </p:nvSpPr>
        <p:spPr>
          <a:xfrm rot="16200000">
            <a:off x="-1448052" y="3075057"/>
            <a:ext cx="3649012" cy="707886"/>
          </a:xfrm>
          <a:prstGeom prst="rect">
            <a:avLst/>
          </a:prstGeom>
          <a:noFill/>
          <a:ln>
            <a:noFill/>
          </a:ln>
        </p:spPr>
        <p:txBody>
          <a:bodyPr wrap="none" rtlCol="0">
            <a:spAutoFit/>
          </a:bodyPr>
          <a:lstStyle/>
          <a:p>
            <a:r>
              <a:rPr lang="en-US" sz="4000" b="1" dirty="0">
                <a:solidFill>
                  <a:schemeClr val="accent6"/>
                </a:solidFill>
              </a:rPr>
              <a:t>TEACHER NOTES</a:t>
            </a:r>
          </a:p>
        </p:txBody>
      </p:sp>
    </p:spTree>
    <p:extLst>
      <p:ext uri="{BB962C8B-B14F-4D97-AF65-F5344CB8AC3E}">
        <p14:creationId xmlns:p14="http://schemas.microsoft.com/office/powerpoint/2010/main" val="2751414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A6CA0-7712-4F93-8FD2-189C57BC89C8}"/>
              </a:ext>
            </a:extLst>
          </p:cNvPr>
          <p:cNvSpPr>
            <a:spLocks noGrp="1"/>
          </p:cNvSpPr>
          <p:nvPr>
            <p:ph idx="1"/>
          </p:nvPr>
        </p:nvSpPr>
        <p:spPr>
          <a:xfrm>
            <a:off x="997999" y="506028"/>
            <a:ext cx="9495408" cy="5530788"/>
          </a:xfrm>
        </p:spPr>
        <p:txBody>
          <a:bodyPr>
            <a:normAutofit/>
          </a:bodyPr>
          <a:lstStyle/>
          <a:p>
            <a:pPr marL="0" indent="0">
              <a:buNone/>
            </a:pPr>
            <a:r>
              <a:rPr lang="en-US" dirty="0"/>
              <a:t>Written with a Focus on the </a:t>
            </a:r>
            <a:r>
              <a:rPr lang="en-US" b="1" dirty="0">
                <a:solidFill>
                  <a:schemeClr val="accent1"/>
                </a:solidFill>
                <a:hlinkClick r:id="rId2"/>
              </a:rPr>
              <a:t>Science &amp; Engineering Practices</a:t>
            </a:r>
            <a:endParaRPr lang="en-US" b="1" dirty="0">
              <a:solidFill>
                <a:schemeClr val="accent1"/>
              </a:solidFill>
            </a:endParaRPr>
          </a:p>
          <a:p>
            <a:r>
              <a:rPr lang="en-US" dirty="0"/>
              <a:t>Even if you’re not teaching in a school required to help students develop the NGSS Science &amp; Engineering Practices (SEPs), they will serve as good reminders for how research scientists work.</a:t>
            </a:r>
          </a:p>
          <a:p>
            <a:r>
              <a:rPr lang="en-US" dirty="0"/>
              <a:t>Each activity’s slide shows the targeted SEPs </a:t>
            </a:r>
            <a:r>
              <a:rPr lang="en-US" b="1" dirty="0">
                <a:solidFill>
                  <a:schemeClr val="accent1"/>
                </a:solidFill>
              </a:rPr>
              <a:t>color-coded</a:t>
            </a:r>
            <a:r>
              <a:rPr lang="en-US" dirty="0"/>
              <a:t> and linked for additional information.  This linked content can be used by the teacher, students, or both to learn more about the Practices and how they can serve to help students make sense of the anchor phenomenon.</a:t>
            </a:r>
          </a:p>
          <a:p>
            <a:r>
              <a:rPr lang="en-US" dirty="0"/>
              <a:t>Additionally, the student notebook that accompanies this curriculum incorporates language from the SEPs and opportunities for purposeful student reflection around their use.</a:t>
            </a:r>
          </a:p>
        </p:txBody>
      </p:sp>
      <p:sp>
        <p:nvSpPr>
          <p:cNvPr id="5" name="TextBox 4">
            <a:extLst>
              <a:ext uri="{FF2B5EF4-FFF2-40B4-BE49-F238E27FC236}">
                <a16:creationId xmlns:a16="http://schemas.microsoft.com/office/drawing/2014/main" id="{7C72D603-1CDB-4815-9311-5FAE1713FB5C}"/>
              </a:ext>
            </a:extLst>
          </p:cNvPr>
          <p:cNvSpPr txBox="1"/>
          <p:nvPr/>
        </p:nvSpPr>
        <p:spPr>
          <a:xfrm rot="16200000">
            <a:off x="-1448052" y="3075057"/>
            <a:ext cx="3649012" cy="707886"/>
          </a:xfrm>
          <a:prstGeom prst="rect">
            <a:avLst/>
          </a:prstGeom>
          <a:noFill/>
          <a:ln>
            <a:noFill/>
          </a:ln>
        </p:spPr>
        <p:txBody>
          <a:bodyPr wrap="none" rtlCol="0">
            <a:spAutoFit/>
          </a:bodyPr>
          <a:lstStyle/>
          <a:p>
            <a:r>
              <a:rPr lang="en-US" sz="4000" b="1" dirty="0">
                <a:solidFill>
                  <a:schemeClr val="accent6"/>
                </a:solidFill>
              </a:rPr>
              <a:t>TEACHER NOTES</a:t>
            </a:r>
          </a:p>
        </p:txBody>
      </p:sp>
    </p:spTree>
    <p:extLst>
      <p:ext uri="{BB962C8B-B14F-4D97-AF65-F5344CB8AC3E}">
        <p14:creationId xmlns:p14="http://schemas.microsoft.com/office/powerpoint/2010/main" val="157929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4D324A-8F67-4AF2-83A6-935B862B63FB}"/>
              </a:ext>
            </a:extLst>
          </p:cNvPr>
          <p:cNvSpPr>
            <a:spLocks noGrp="1"/>
          </p:cNvSpPr>
          <p:nvPr>
            <p:ph idx="1"/>
          </p:nvPr>
        </p:nvSpPr>
        <p:spPr>
          <a:xfrm>
            <a:off x="278907" y="263155"/>
            <a:ext cx="10329909" cy="926454"/>
          </a:xfrm>
        </p:spPr>
        <p:txBody>
          <a:bodyPr>
            <a:normAutofit/>
          </a:bodyPr>
          <a:lstStyle/>
          <a:p>
            <a:pPr marL="0" indent="0">
              <a:buNone/>
            </a:pPr>
            <a:r>
              <a:rPr lang="en-US" dirty="0"/>
              <a:t>Click the icons below to navigate, or simply move forward in the presentation to view all slides.</a:t>
            </a:r>
          </a:p>
        </p:txBody>
      </p:sp>
      <p:sp>
        <p:nvSpPr>
          <p:cNvPr id="4" name="Rectangle: Rounded Corners 3">
            <a:hlinkClick r:id="rId2" action="ppaction://hlinksldjump"/>
            <a:extLst>
              <a:ext uri="{FF2B5EF4-FFF2-40B4-BE49-F238E27FC236}">
                <a16:creationId xmlns:a16="http://schemas.microsoft.com/office/drawing/2014/main" id="{793181D2-AA1D-4FA9-98D6-F51D173DCB77}"/>
              </a:ext>
            </a:extLst>
          </p:cNvPr>
          <p:cNvSpPr/>
          <p:nvPr/>
        </p:nvSpPr>
        <p:spPr>
          <a:xfrm>
            <a:off x="1109709" y="2379955"/>
            <a:ext cx="1855433" cy="5504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b="1" dirty="0">
                <a:solidFill>
                  <a:schemeClr val="tx1"/>
                </a:solidFill>
              </a:rPr>
              <a:t>A Focus on Research</a:t>
            </a:r>
          </a:p>
        </p:txBody>
      </p:sp>
      <p:sp>
        <p:nvSpPr>
          <p:cNvPr id="5" name="Rectangle: Rounded Corners 4">
            <a:hlinkClick r:id="rId3" action="ppaction://hlinksldjump"/>
            <a:extLst>
              <a:ext uri="{FF2B5EF4-FFF2-40B4-BE49-F238E27FC236}">
                <a16:creationId xmlns:a16="http://schemas.microsoft.com/office/drawing/2014/main" id="{ED646D6E-F611-4A7F-815F-44EDA07115AF}"/>
              </a:ext>
            </a:extLst>
          </p:cNvPr>
          <p:cNvSpPr/>
          <p:nvPr/>
        </p:nvSpPr>
        <p:spPr>
          <a:xfrm>
            <a:off x="3227773" y="2379955"/>
            <a:ext cx="1855433" cy="5504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Activity 1: Getting to Know the Gulf Dead Zone</a:t>
            </a:r>
          </a:p>
        </p:txBody>
      </p:sp>
      <p:sp>
        <p:nvSpPr>
          <p:cNvPr id="6" name="Rectangle: Rounded Corners 5">
            <a:hlinkClick r:id="rId4" action="ppaction://hlinksldjump"/>
            <a:extLst>
              <a:ext uri="{FF2B5EF4-FFF2-40B4-BE49-F238E27FC236}">
                <a16:creationId xmlns:a16="http://schemas.microsoft.com/office/drawing/2014/main" id="{43EE06D7-822B-4AC4-9C8C-F35EEF532D23}"/>
              </a:ext>
            </a:extLst>
          </p:cNvPr>
          <p:cNvSpPr/>
          <p:nvPr/>
        </p:nvSpPr>
        <p:spPr>
          <a:xfrm>
            <a:off x="5345837" y="2379955"/>
            <a:ext cx="1855433" cy="5504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b="1" dirty="0">
                <a:solidFill>
                  <a:schemeClr val="tx1"/>
                </a:solidFill>
              </a:rPr>
              <a:t>Activity 4:  What’s in My Water?</a:t>
            </a:r>
          </a:p>
        </p:txBody>
      </p:sp>
      <p:sp>
        <p:nvSpPr>
          <p:cNvPr id="7" name="Rectangle: Rounded Corners 6">
            <a:hlinkClick r:id="rId5" action="ppaction://hlinksldjump"/>
            <a:extLst>
              <a:ext uri="{FF2B5EF4-FFF2-40B4-BE49-F238E27FC236}">
                <a16:creationId xmlns:a16="http://schemas.microsoft.com/office/drawing/2014/main" id="{A18AA094-AEBB-4E10-BAF8-A305D407BFA6}"/>
              </a:ext>
            </a:extLst>
          </p:cNvPr>
          <p:cNvSpPr/>
          <p:nvPr/>
        </p:nvSpPr>
        <p:spPr>
          <a:xfrm>
            <a:off x="7463901" y="2379955"/>
            <a:ext cx="1855433" cy="5504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b="1" dirty="0">
                <a:solidFill>
                  <a:schemeClr val="tx1"/>
                </a:solidFill>
              </a:rPr>
              <a:t>Activity 8: Chesapeake Bay Case Study</a:t>
            </a:r>
          </a:p>
        </p:txBody>
      </p:sp>
      <p:sp>
        <p:nvSpPr>
          <p:cNvPr id="8" name="Rectangle: Rounded Corners 7">
            <a:hlinkClick r:id="rId6" action="ppaction://hlinksldjump"/>
            <a:extLst>
              <a:ext uri="{FF2B5EF4-FFF2-40B4-BE49-F238E27FC236}">
                <a16:creationId xmlns:a16="http://schemas.microsoft.com/office/drawing/2014/main" id="{98581D2A-99A9-4C2A-BE4F-E036515A86B7}"/>
              </a:ext>
            </a:extLst>
          </p:cNvPr>
          <p:cNvSpPr/>
          <p:nvPr/>
        </p:nvSpPr>
        <p:spPr>
          <a:xfrm>
            <a:off x="7463901" y="3153792"/>
            <a:ext cx="1855433" cy="5504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b="1" dirty="0">
                <a:solidFill>
                  <a:schemeClr val="tx1"/>
                </a:solidFill>
              </a:rPr>
              <a:t>Activity 9: A Part of the Solution</a:t>
            </a:r>
          </a:p>
        </p:txBody>
      </p:sp>
      <p:sp>
        <p:nvSpPr>
          <p:cNvPr id="9" name="Rectangle: Rounded Corners 8">
            <a:hlinkClick r:id="rId7" action="ppaction://hlinksldjump"/>
            <a:extLst>
              <a:ext uri="{FF2B5EF4-FFF2-40B4-BE49-F238E27FC236}">
                <a16:creationId xmlns:a16="http://schemas.microsoft.com/office/drawing/2014/main" id="{616C4FFF-E3FA-464C-93D6-7D30C2EC604C}"/>
              </a:ext>
            </a:extLst>
          </p:cNvPr>
          <p:cNvSpPr/>
          <p:nvPr/>
        </p:nvSpPr>
        <p:spPr>
          <a:xfrm>
            <a:off x="5345837" y="3153792"/>
            <a:ext cx="1855433" cy="5504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b="1" dirty="0">
                <a:solidFill>
                  <a:schemeClr val="tx1"/>
                </a:solidFill>
              </a:rPr>
              <a:t>Activity 5: Bioreactor Materials Research</a:t>
            </a:r>
          </a:p>
        </p:txBody>
      </p:sp>
      <p:sp>
        <p:nvSpPr>
          <p:cNvPr id="10" name="Rectangle: Rounded Corners 9">
            <a:hlinkClick r:id="rId8" action="ppaction://hlinksldjump"/>
            <a:extLst>
              <a:ext uri="{FF2B5EF4-FFF2-40B4-BE49-F238E27FC236}">
                <a16:creationId xmlns:a16="http://schemas.microsoft.com/office/drawing/2014/main" id="{683DD4A3-E70C-4983-A05A-68299DFE8F7C}"/>
              </a:ext>
            </a:extLst>
          </p:cNvPr>
          <p:cNvSpPr/>
          <p:nvPr/>
        </p:nvSpPr>
        <p:spPr>
          <a:xfrm>
            <a:off x="5345836" y="3927629"/>
            <a:ext cx="1855433" cy="5504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b="1" dirty="0">
                <a:solidFill>
                  <a:schemeClr val="tx1"/>
                </a:solidFill>
              </a:rPr>
              <a:t>Activity 6: Bioreactor Experiment &amp; the Lab-O-Matic</a:t>
            </a:r>
          </a:p>
        </p:txBody>
      </p:sp>
      <p:sp>
        <p:nvSpPr>
          <p:cNvPr id="11" name="Rectangle: Rounded Corners 10">
            <a:hlinkClick r:id="rId9" action="ppaction://hlinksldjump"/>
            <a:extLst>
              <a:ext uri="{FF2B5EF4-FFF2-40B4-BE49-F238E27FC236}">
                <a16:creationId xmlns:a16="http://schemas.microsoft.com/office/drawing/2014/main" id="{153F5388-48C6-426B-90BF-1CFFF437648C}"/>
              </a:ext>
            </a:extLst>
          </p:cNvPr>
          <p:cNvSpPr/>
          <p:nvPr/>
        </p:nvSpPr>
        <p:spPr>
          <a:xfrm>
            <a:off x="3227773" y="3938866"/>
            <a:ext cx="1855433" cy="5504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Activity 2: Hello, My Name is Nitrogen</a:t>
            </a:r>
          </a:p>
        </p:txBody>
      </p:sp>
      <p:sp>
        <p:nvSpPr>
          <p:cNvPr id="12" name="Rectangle: Rounded Corners 11">
            <a:hlinkClick r:id="rId10" action="ppaction://hlinksldjump"/>
            <a:extLst>
              <a:ext uri="{FF2B5EF4-FFF2-40B4-BE49-F238E27FC236}">
                <a16:creationId xmlns:a16="http://schemas.microsoft.com/office/drawing/2014/main" id="{F3FACAAE-818C-4B2C-8FB3-D07C4C657E6E}"/>
              </a:ext>
            </a:extLst>
          </p:cNvPr>
          <p:cNvSpPr/>
          <p:nvPr/>
        </p:nvSpPr>
        <p:spPr>
          <a:xfrm>
            <a:off x="3227772" y="4712703"/>
            <a:ext cx="1855433" cy="5504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Activity 3: Sorting Out the Nitrogen Cycle</a:t>
            </a:r>
          </a:p>
        </p:txBody>
      </p:sp>
      <p:sp>
        <p:nvSpPr>
          <p:cNvPr id="13" name="Rectangle: Rounded Corners 12">
            <a:hlinkClick r:id="rId11" action="ppaction://hlinksldjump"/>
            <a:extLst>
              <a:ext uri="{FF2B5EF4-FFF2-40B4-BE49-F238E27FC236}">
                <a16:creationId xmlns:a16="http://schemas.microsoft.com/office/drawing/2014/main" id="{1E0EA9DF-17E2-485F-A5FC-B4675446525A}"/>
              </a:ext>
            </a:extLst>
          </p:cNvPr>
          <p:cNvSpPr/>
          <p:nvPr/>
        </p:nvSpPr>
        <p:spPr>
          <a:xfrm>
            <a:off x="3227771" y="3165029"/>
            <a:ext cx="1855433" cy="5504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Exploring the Gulf Dead Zone</a:t>
            </a:r>
          </a:p>
        </p:txBody>
      </p:sp>
      <p:sp>
        <p:nvSpPr>
          <p:cNvPr id="14" name="Rectangle 13">
            <a:extLst>
              <a:ext uri="{FF2B5EF4-FFF2-40B4-BE49-F238E27FC236}">
                <a16:creationId xmlns:a16="http://schemas.microsoft.com/office/drawing/2014/main" id="{E30B5E63-1419-4ED8-B666-930D3ED5A6B7}"/>
              </a:ext>
            </a:extLst>
          </p:cNvPr>
          <p:cNvSpPr/>
          <p:nvPr/>
        </p:nvSpPr>
        <p:spPr>
          <a:xfrm>
            <a:off x="1481808" y="1866121"/>
            <a:ext cx="8221485" cy="461665"/>
          </a:xfrm>
          <a:prstGeom prst="rect">
            <a:avLst/>
          </a:prstGeom>
        </p:spPr>
        <p:txBody>
          <a:bodyPr wrap="square">
            <a:spAutoFit/>
          </a:bodyPr>
          <a:lstStyle/>
          <a:p>
            <a:r>
              <a:rPr lang="en-US" sz="2400" b="1" dirty="0"/>
              <a:t> INTRO	               MODULE 1	     MODULE 2	         MODULE 3</a:t>
            </a:r>
          </a:p>
        </p:txBody>
      </p:sp>
      <p:sp>
        <p:nvSpPr>
          <p:cNvPr id="16" name="Rectangle: Rounded Corners 15">
            <a:hlinkClick r:id="rId12" action="ppaction://hlinksldjump"/>
            <a:extLst>
              <a:ext uri="{FF2B5EF4-FFF2-40B4-BE49-F238E27FC236}">
                <a16:creationId xmlns:a16="http://schemas.microsoft.com/office/drawing/2014/main" id="{ABA5BAFA-68E9-450D-851E-761B08EA6F78}"/>
              </a:ext>
            </a:extLst>
          </p:cNvPr>
          <p:cNvSpPr/>
          <p:nvPr/>
        </p:nvSpPr>
        <p:spPr>
          <a:xfrm>
            <a:off x="5345836" y="4753635"/>
            <a:ext cx="1855433" cy="5504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b="1" dirty="0">
                <a:solidFill>
                  <a:schemeClr val="tx1"/>
                </a:solidFill>
              </a:rPr>
              <a:t>Activity 7: DNA Analysis of Microbe Ecosystems</a:t>
            </a:r>
          </a:p>
        </p:txBody>
      </p:sp>
    </p:spTree>
    <p:extLst>
      <p:ext uri="{BB962C8B-B14F-4D97-AF65-F5344CB8AC3E}">
        <p14:creationId xmlns:p14="http://schemas.microsoft.com/office/powerpoint/2010/main" val="390792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8A73-D530-4116-A2BB-06D3B46B271A}"/>
              </a:ext>
            </a:extLst>
          </p:cNvPr>
          <p:cNvSpPr>
            <a:spLocks noGrp="1"/>
          </p:cNvSpPr>
          <p:nvPr>
            <p:ph type="title"/>
          </p:nvPr>
        </p:nvSpPr>
        <p:spPr>
          <a:xfrm>
            <a:off x="838200" y="365125"/>
            <a:ext cx="9873343" cy="1325563"/>
          </a:xfrm>
        </p:spPr>
        <p:txBody>
          <a:bodyPr/>
          <a:lstStyle/>
          <a:p>
            <a:r>
              <a:rPr lang="en-US" dirty="0"/>
              <a:t>A Focus on Research</a:t>
            </a:r>
          </a:p>
        </p:txBody>
      </p:sp>
      <p:sp>
        <p:nvSpPr>
          <p:cNvPr id="3" name="Content Placeholder 2">
            <a:extLst>
              <a:ext uri="{FF2B5EF4-FFF2-40B4-BE49-F238E27FC236}">
                <a16:creationId xmlns:a16="http://schemas.microsoft.com/office/drawing/2014/main" id="{067B2609-1C94-4490-98E4-50A5CEEEF2AB}"/>
              </a:ext>
            </a:extLst>
          </p:cNvPr>
          <p:cNvSpPr>
            <a:spLocks noGrp="1"/>
          </p:cNvSpPr>
          <p:nvPr>
            <p:ph idx="1"/>
          </p:nvPr>
        </p:nvSpPr>
        <p:spPr>
          <a:xfrm>
            <a:off x="838201" y="1825625"/>
            <a:ext cx="6521388" cy="4351338"/>
          </a:xfrm>
        </p:spPr>
        <p:txBody>
          <a:bodyPr>
            <a:normAutofit fontScale="70000" lnSpcReduction="20000"/>
          </a:bodyPr>
          <a:lstStyle/>
          <a:p>
            <a:r>
              <a:rPr lang="en-US" dirty="0"/>
              <a:t>The goal of Dr. </a:t>
            </a:r>
            <a:r>
              <a:rPr lang="en-US" dirty="0" err="1"/>
              <a:t>Soupir’s</a:t>
            </a:r>
            <a:r>
              <a:rPr lang="en-US" dirty="0"/>
              <a:t> research program is to conduct basic research to move us toward more sustainable water systems.  </a:t>
            </a:r>
          </a:p>
          <a:p>
            <a:r>
              <a:rPr lang="en-US" dirty="0"/>
              <a:t>Dr. Soupir uses lab- and field-based research projects to monitor the occurrence, fate and movement of nutrients and microorganisms in surface and drainage water.</a:t>
            </a:r>
          </a:p>
          <a:p>
            <a:r>
              <a:rPr lang="en-US" dirty="0"/>
              <a:t>The Soupir lab experiments with woodchip bioreactors, which are essentially buried trenches filled with woodchips or other materials.</a:t>
            </a:r>
          </a:p>
          <a:p>
            <a:r>
              <a:rPr lang="en-US" dirty="0"/>
              <a:t>Denitrifying bacteria on these materials help to remove nitrates from field runoff before moving into waterways.</a:t>
            </a:r>
          </a:p>
          <a:p>
            <a:r>
              <a:rPr lang="en-US" dirty="0"/>
              <a:t>Dr. </a:t>
            </a:r>
            <a:r>
              <a:rPr lang="en-US" dirty="0" err="1"/>
              <a:t>Soupir’s</a:t>
            </a:r>
            <a:r>
              <a:rPr lang="en-US" dirty="0"/>
              <a:t> students manipulate a variety of variables including hydraulic retention times, bioreactor fill materials, and influent nutrient conditions to determine the effectiveness and efficiency of the bioreactors and investigate ways to make bioreactors work better. </a:t>
            </a:r>
          </a:p>
        </p:txBody>
      </p:sp>
      <p:pic>
        <p:nvPicPr>
          <p:cNvPr id="4" name="Picture 3">
            <a:extLst>
              <a:ext uri="{FF2B5EF4-FFF2-40B4-BE49-F238E27FC236}">
                <a16:creationId xmlns:a16="http://schemas.microsoft.com/office/drawing/2014/main" id="{DAA19449-B90E-4867-8E72-6D4CC29CF90F}"/>
              </a:ext>
            </a:extLst>
          </p:cNvPr>
          <p:cNvPicPr/>
          <p:nvPr/>
        </p:nvPicPr>
        <p:blipFill rotWithShape="1">
          <a:blip r:embed="rId2" cstate="print">
            <a:extLst>
              <a:ext uri="{28A0092B-C50C-407E-A947-70E740481C1C}">
                <a14:useLocalDpi xmlns:a14="http://schemas.microsoft.com/office/drawing/2010/main" val="0"/>
              </a:ext>
            </a:extLst>
          </a:blip>
          <a:srcRect l="8928" r="52976"/>
          <a:stretch/>
        </p:blipFill>
        <p:spPr bwMode="auto">
          <a:xfrm>
            <a:off x="7880672" y="1666557"/>
            <a:ext cx="2024380" cy="352488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Text Box 4">
            <a:extLst>
              <a:ext uri="{FF2B5EF4-FFF2-40B4-BE49-F238E27FC236}">
                <a16:creationId xmlns:a16="http://schemas.microsoft.com/office/drawing/2014/main" id="{974E624D-039D-4353-850D-EEB603FE4E4B}"/>
              </a:ext>
            </a:extLst>
          </p:cNvPr>
          <p:cNvSpPr txBox="1"/>
          <p:nvPr/>
        </p:nvSpPr>
        <p:spPr>
          <a:xfrm rot="16200000">
            <a:off x="7080889" y="4095115"/>
            <a:ext cx="1952625"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Photo credit:  Iowa State University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B59FE66-2611-419A-93FE-F909F1FD5E44}"/>
              </a:ext>
            </a:extLst>
          </p:cNvPr>
          <p:cNvSpPr txBox="1"/>
          <p:nvPr/>
        </p:nvSpPr>
        <p:spPr>
          <a:xfrm>
            <a:off x="7913651" y="5242878"/>
            <a:ext cx="1958421" cy="369332"/>
          </a:xfrm>
          <a:prstGeom prst="rect">
            <a:avLst/>
          </a:prstGeom>
          <a:noFill/>
        </p:spPr>
        <p:txBody>
          <a:bodyPr wrap="none" rtlCol="0">
            <a:spAutoFit/>
          </a:bodyPr>
          <a:lstStyle/>
          <a:p>
            <a:r>
              <a:rPr lang="en-US" dirty="0"/>
              <a:t>Dr. Michelle Soupir</a:t>
            </a:r>
          </a:p>
        </p:txBody>
      </p:sp>
      <p:pic>
        <p:nvPicPr>
          <p:cNvPr id="8" name="Graphic 7" descr="House">
            <a:hlinkClick r:id="rId3" action="ppaction://hlinksldjump"/>
            <a:extLst>
              <a:ext uri="{FF2B5EF4-FFF2-40B4-BE49-F238E27FC236}">
                <a16:creationId xmlns:a16="http://schemas.microsoft.com/office/drawing/2014/main" id="{7FF52562-1ED3-4672-88BE-0409F59AE4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149500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1D28-F3FC-4A8E-B0E0-5FA13734DCC4}"/>
              </a:ext>
            </a:extLst>
          </p:cNvPr>
          <p:cNvSpPr>
            <a:spLocks noGrp="1"/>
          </p:cNvSpPr>
          <p:nvPr>
            <p:ph type="title"/>
          </p:nvPr>
        </p:nvSpPr>
        <p:spPr/>
        <p:txBody>
          <a:bodyPr>
            <a:normAutofit/>
          </a:bodyPr>
          <a:lstStyle/>
          <a:p>
            <a:r>
              <a:rPr lang="en-US" dirty="0"/>
              <a:t>Exploring the Gulf Dead Zone</a:t>
            </a:r>
            <a:br>
              <a:rPr lang="en-US" dirty="0"/>
            </a:br>
            <a:r>
              <a:rPr lang="en-US" sz="2800" dirty="0"/>
              <a:t>Our Anchor Phenomenon</a:t>
            </a:r>
            <a:endParaRPr lang="en-US" dirty="0"/>
          </a:p>
        </p:txBody>
      </p:sp>
      <p:sp>
        <p:nvSpPr>
          <p:cNvPr id="3" name="Content Placeholder 2">
            <a:extLst>
              <a:ext uri="{FF2B5EF4-FFF2-40B4-BE49-F238E27FC236}">
                <a16:creationId xmlns:a16="http://schemas.microsoft.com/office/drawing/2014/main" id="{864ECDC0-7A65-4275-817B-CF94E8EC1B41}"/>
              </a:ext>
            </a:extLst>
          </p:cNvPr>
          <p:cNvSpPr>
            <a:spLocks noGrp="1"/>
          </p:cNvSpPr>
          <p:nvPr>
            <p:ph idx="1"/>
          </p:nvPr>
        </p:nvSpPr>
        <p:spPr>
          <a:xfrm>
            <a:off x="838201" y="1825625"/>
            <a:ext cx="4976674" cy="4351338"/>
          </a:xfrm>
        </p:spPr>
        <p:txBody>
          <a:bodyPr/>
          <a:lstStyle/>
          <a:p>
            <a:r>
              <a:rPr lang="en-US" dirty="0"/>
              <a:t>This large dead zone is caused primarily by nutrient pollution that comes from agriculture and urban land runoff which ends up in the Mississippi River.  </a:t>
            </a:r>
          </a:p>
          <a:p>
            <a:r>
              <a:rPr lang="en-US" dirty="0"/>
              <a:t>This hypoxic zone has been present for decades, but each year the size and other characteristics of the area change.</a:t>
            </a:r>
          </a:p>
        </p:txBody>
      </p:sp>
      <p:pic>
        <p:nvPicPr>
          <p:cNvPr id="4" name="Picture 3">
            <a:extLst>
              <a:ext uri="{FF2B5EF4-FFF2-40B4-BE49-F238E27FC236}">
                <a16:creationId xmlns:a16="http://schemas.microsoft.com/office/drawing/2014/main" id="{7F3B7A68-E2E7-4DF7-B2E3-F6B7E98E96CD}"/>
              </a:ext>
            </a:extLst>
          </p:cNvPr>
          <p:cNvPicPr/>
          <p:nvPr/>
        </p:nvPicPr>
        <p:blipFill rotWithShape="1">
          <a:blip r:embed="rId2" cstate="print">
            <a:extLst>
              <a:ext uri="{28A0092B-C50C-407E-A947-70E740481C1C}">
                <a14:useLocalDpi xmlns:a14="http://schemas.microsoft.com/office/drawing/2010/main" val="0"/>
              </a:ext>
            </a:extLst>
          </a:blip>
          <a:srcRect l="1389" r="6447" b="17857"/>
          <a:stretch/>
        </p:blipFill>
        <p:spPr bwMode="auto">
          <a:xfrm>
            <a:off x="6246746" y="2105879"/>
            <a:ext cx="3946525" cy="2638425"/>
          </a:xfrm>
          <a:prstGeom prst="rect">
            <a:avLst/>
          </a:prstGeom>
          <a:ln>
            <a:noFill/>
          </a:ln>
          <a:extLst>
            <a:ext uri="{53640926-AAD7-44D8-BBD7-CCE9431645EC}">
              <a14:shadowObscured xmlns:a14="http://schemas.microsoft.com/office/drawing/2010/main"/>
            </a:ext>
          </a:extLst>
        </p:spPr>
      </p:pic>
      <p:pic>
        <p:nvPicPr>
          <p:cNvPr id="5" name="Graphic 166" descr="Back RTL">
            <a:extLst>
              <a:ext uri="{FF2B5EF4-FFF2-40B4-BE49-F238E27FC236}">
                <a16:creationId xmlns:a16="http://schemas.microsoft.com/office/drawing/2014/main" id="{1425CFB3-E212-4319-85F4-E16C765B6566}"/>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290559">
            <a:off x="8504171" y="2531329"/>
            <a:ext cx="2362835" cy="2362835"/>
          </a:xfrm>
          <a:prstGeom prst="rect">
            <a:avLst/>
          </a:prstGeom>
          <a:effectLst>
            <a:outerShdw blurRad="50800" dist="38100" dir="2700000" algn="tl" rotWithShape="0">
              <a:prstClr val="black">
                <a:alpha val="40000"/>
              </a:prstClr>
            </a:outerShdw>
          </a:effectLst>
        </p:spPr>
      </p:pic>
      <p:pic>
        <p:nvPicPr>
          <p:cNvPr id="6" name="Graphic 5" descr="House">
            <a:hlinkClick r:id="rId5" action="ppaction://hlinksldjump"/>
            <a:extLst>
              <a:ext uri="{FF2B5EF4-FFF2-40B4-BE49-F238E27FC236}">
                <a16:creationId xmlns:a16="http://schemas.microsoft.com/office/drawing/2014/main" id="{15F8E855-37BA-4F97-9288-EA92258C15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58637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AFB8-B416-4C91-AD64-A28BD0ABC354}"/>
              </a:ext>
            </a:extLst>
          </p:cNvPr>
          <p:cNvSpPr>
            <a:spLocks noGrp="1"/>
          </p:cNvSpPr>
          <p:nvPr>
            <p:ph type="title"/>
          </p:nvPr>
        </p:nvSpPr>
        <p:spPr/>
        <p:txBody>
          <a:bodyPr>
            <a:normAutofit fontScale="90000"/>
          </a:bodyPr>
          <a:lstStyle/>
          <a:p>
            <a:r>
              <a:rPr lang="en-US" dirty="0"/>
              <a:t>Getting to Know the Gulf Dead Zone</a:t>
            </a:r>
            <a:br>
              <a:rPr lang="en-US" dirty="0"/>
            </a:br>
            <a:r>
              <a:rPr lang="en-US" sz="3100" dirty="0"/>
              <a:t>Module 1, Activity #1</a:t>
            </a:r>
            <a:endParaRPr lang="en-US" dirty="0"/>
          </a:p>
        </p:txBody>
      </p:sp>
      <p:sp>
        <p:nvSpPr>
          <p:cNvPr id="3" name="Content Placeholder 2">
            <a:extLst>
              <a:ext uri="{FF2B5EF4-FFF2-40B4-BE49-F238E27FC236}">
                <a16:creationId xmlns:a16="http://schemas.microsoft.com/office/drawing/2014/main" id="{2653BCFD-23D8-43E8-BB21-B1F5D2A5EC4B}"/>
              </a:ext>
            </a:extLst>
          </p:cNvPr>
          <p:cNvSpPr>
            <a:spLocks noGrp="1"/>
          </p:cNvSpPr>
          <p:nvPr>
            <p:ph idx="1"/>
          </p:nvPr>
        </p:nvSpPr>
        <p:spPr>
          <a:xfrm>
            <a:off x="838201" y="1825625"/>
            <a:ext cx="7995082" cy="2977194"/>
          </a:xfrm>
        </p:spPr>
        <p:txBody>
          <a:bodyPr/>
          <a:lstStyle/>
          <a:p>
            <a:pPr marL="0" indent="0">
              <a:buNone/>
            </a:pPr>
            <a:r>
              <a:rPr lang="en-US" dirty="0"/>
              <a:t>Students will…</a:t>
            </a:r>
          </a:p>
          <a:p>
            <a:pPr marL="457200" lvl="1" indent="0">
              <a:buNone/>
            </a:pPr>
            <a:r>
              <a:rPr lang="en-US" dirty="0"/>
              <a:t>…</a:t>
            </a:r>
            <a:r>
              <a:rPr lang="en-US" b="1" dirty="0">
                <a:solidFill>
                  <a:schemeClr val="accent1"/>
                </a:solidFill>
                <a:hlinkClick r:id="rId2"/>
              </a:rPr>
              <a:t>obtain and evaluate information </a:t>
            </a:r>
            <a:r>
              <a:rPr lang="en-US" dirty="0"/>
              <a:t>from a variety of sources.</a:t>
            </a:r>
          </a:p>
          <a:p>
            <a:pPr marL="457200" lvl="1" indent="0">
              <a:buNone/>
            </a:pPr>
            <a:r>
              <a:rPr lang="en-US" dirty="0"/>
              <a:t>…</a:t>
            </a:r>
            <a:r>
              <a:rPr lang="en-US" b="1" dirty="0">
                <a:solidFill>
                  <a:schemeClr val="accent1"/>
                </a:solidFill>
                <a:hlinkClick r:id="rId3"/>
              </a:rPr>
              <a:t>write, categorize and prioritize questions </a:t>
            </a:r>
            <a:r>
              <a:rPr lang="en-US" dirty="0"/>
              <a:t>generated by themselves and other class members.</a:t>
            </a:r>
          </a:p>
          <a:p>
            <a:pPr marL="457200" lvl="1" indent="0">
              <a:buNone/>
            </a:pPr>
            <a:r>
              <a:rPr lang="en-US" dirty="0"/>
              <a:t>…ensure questions developed relate directly to the phenomenon.</a:t>
            </a:r>
          </a:p>
          <a:p>
            <a:pPr marL="0" indent="0">
              <a:buNone/>
            </a:pPr>
            <a:endParaRPr lang="en-US" dirty="0"/>
          </a:p>
        </p:txBody>
      </p:sp>
      <p:pic>
        <p:nvPicPr>
          <p:cNvPr id="1026" name="Picture 2" descr="https://lh5.googleusercontent.com/SYVsScwSnvraxvDkLXfLLlNdCJ1lVwQa2yc4iLE8-X18pXhmnqdYdVi6WBSl2s0GC3etKfLMJQ_ZmWDaEQImj_I03zB-KoVfJSzOAmXolin7MIC96z3vV8mf1x0qVndYXf1K5SY">
            <a:extLst>
              <a:ext uri="{FF2B5EF4-FFF2-40B4-BE49-F238E27FC236}">
                <a16:creationId xmlns:a16="http://schemas.microsoft.com/office/drawing/2014/main" id="{9267A3B1-78EE-430C-A992-0112FC975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737" y="4184588"/>
            <a:ext cx="2815254" cy="2123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4E172AF-2319-4779-AAD3-C2B48BE6D06A}"/>
              </a:ext>
            </a:extLst>
          </p:cNvPr>
          <p:cNvSpPr/>
          <p:nvPr/>
        </p:nvSpPr>
        <p:spPr>
          <a:xfrm>
            <a:off x="7931459" y="6492875"/>
            <a:ext cx="2473171" cy="215444"/>
          </a:xfrm>
          <a:prstGeom prst="rect">
            <a:avLst/>
          </a:prstGeom>
        </p:spPr>
        <p:txBody>
          <a:bodyPr wrap="square">
            <a:spAutoFit/>
          </a:bodyPr>
          <a:lstStyle/>
          <a:p>
            <a:pPr>
              <a:spcAft>
                <a:spcPts val="1000"/>
              </a:spcAft>
            </a:pPr>
            <a:r>
              <a:rPr lang="en-US" sz="800" i="1" dirty="0">
                <a:latin typeface="Tw Cen MT" panose="020B0602020104020603" pitchFamily="34" charset="0"/>
              </a:rPr>
              <a:t>Photo credit:  Algae's the cause! (source unknown)</a:t>
            </a:r>
            <a:endParaRPr lang="en-US" sz="800" dirty="0">
              <a:latin typeface="Tw Cen MT" panose="020B0602020104020603" pitchFamily="34" charset="0"/>
            </a:endParaRPr>
          </a:p>
        </p:txBody>
      </p:sp>
      <p:pic>
        <p:nvPicPr>
          <p:cNvPr id="6" name="Graphic 5" descr="House">
            <a:hlinkClick r:id="rId5" action="ppaction://hlinksldjump"/>
            <a:extLst>
              <a:ext uri="{FF2B5EF4-FFF2-40B4-BE49-F238E27FC236}">
                <a16:creationId xmlns:a16="http://schemas.microsoft.com/office/drawing/2014/main" id="{4C2FC4DA-6626-4C8C-83F7-A781A60FE6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5943600"/>
            <a:ext cx="914400" cy="914400"/>
          </a:xfrm>
          <a:prstGeom prst="rect">
            <a:avLst/>
          </a:prstGeom>
        </p:spPr>
      </p:pic>
    </p:spTree>
    <p:extLst>
      <p:ext uri="{BB962C8B-B14F-4D97-AF65-F5344CB8AC3E}">
        <p14:creationId xmlns:p14="http://schemas.microsoft.com/office/powerpoint/2010/main" val="3922744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3153</Words>
  <Application>Microsoft Office PowerPoint</Application>
  <PresentationFormat>Widescreen</PresentationFormat>
  <Paragraphs>178</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Forte</vt:lpstr>
      <vt:lpstr>Lucida Handwriting</vt:lpstr>
      <vt:lpstr>Times New Roman</vt:lpstr>
      <vt:lpstr>Tw Cen MT</vt:lpstr>
      <vt:lpstr>Office Theme</vt:lpstr>
      <vt:lpstr>Biotechnology Outreach Education Center Office of Biotechnology</vt:lpstr>
      <vt:lpstr>PowerPoint Presentation</vt:lpstr>
      <vt:lpstr>PowerPoint Presentation</vt:lpstr>
      <vt:lpstr>PowerPoint Presentation</vt:lpstr>
      <vt:lpstr>PowerPoint Presentation</vt:lpstr>
      <vt:lpstr>PowerPoint Presentation</vt:lpstr>
      <vt:lpstr>A Focus on Research</vt:lpstr>
      <vt:lpstr>Exploring the Gulf Dead Zone Our Anchor Phenomenon</vt:lpstr>
      <vt:lpstr>Getting to Know the Gulf Dead Zone Module 1, Activity #1</vt:lpstr>
      <vt:lpstr>Hello, My Name is:  Nitrogen Module 1, Activity #2</vt:lpstr>
      <vt:lpstr>Sorting Out the Nitrogen Cycle Module 1, Activity #3</vt:lpstr>
      <vt:lpstr>Module 1 Debrief</vt:lpstr>
      <vt:lpstr>Module 1 Debrief, cont.</vt:lpstr>
      <vt:lpstr>What’s in My Water? Module 2, Activity #4</vt:lpstr>
      <vt:lpstr>Bioreactor Materials Research Module 2, Activity #5</vt:lpstr>
      <vt:lpstr>Denitrifying Bioreactor Experiment Module 2, Activity #6</vt:lpstr>
      <vt:lpstr>Denitrifying Bioreactor Experiment Module 2, Activity #6a</vt:lpstr>
      <vt:lpstr>Denitrifying Bioreactor Experiment Module 2, Activity #6b</vt:lpstr>
      <vt:lpstr>Denitrifying Bioreactor Experiment Module 2, Activity #7</vt:lpstr>
      <vt:lpstr>Module 2 Debrief</vt:lpstr>
      <vt:lpstr>Module 2 Debrief, cont.</vt:lpstr>
      <vt:lpstr>Module 2 Debrief, cont.</vt:lpstr>
      <vt:lpstr>Chesapeake Bay Case Study Module 3, Activity #8</vt:lpstr>
      <vt:lpstr>Chesapeake Bay Case Study Module 3, Activity #8</vt:lpstr>
      <vt:lpstr>A Part of the Solution Module 3, Activity #9  A Document-based Case Study</vt:lpstr>
      <vt:lpstr>A Part of the Solution Module 3, Activity #9  A Document-based Case Study</vt:lpstr>
      <vt:lpstr>A Part of the Solution Module 3, Activity #9  A Document-based Case Study</vt:lpstr>
      <vt:lpstr>A Part of the Solution Module 3, Activity #9  A Document-based Case Study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Bi  technology Education &amp; Outreach</dc:title>
  <dc:creator>Eric Hall</dc:creator>
  <cp:lastModifiedBy>BOEC</cp:lastModifiedBy>
  <cp:revision>25</cp:revision>
  <dcterms:created xsi:type="dcterms:W3CDTF">2021-09-20T17:45:02Z</dcterms:created>
  <dcterms:modified xsi:type="dcterms:W3CDTF">2022-06-07T19:11:58Z</dcterms:modified>
</cp:coreProperties>
</file>