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8" r:id="rId4"/>
    <p:sldId id="277" r:id="rId5"/>
    <p:sldId id="283" r:id="rId6"/>
    <p:sldId id="258" r:id="rId7"/>
    <p:sldId id="259" r:id="rId8"/>
    <p:sldId id="263" r:id="rId9"/>
    <p:sldId id="260" r:id="rId10"/>
    <p:sldId id="261" r:id="rId11"/>
    <p:sldId id="264" r:id="rId12"/>
    <p:sldId id="286" r:id="rId13"/>
    <p:sldId id="279" r:id="rId14"/>
    <p:sldId id="265" r:id="rId15"/>
    <p:sldId id="267" r:id="rId16"/>
    <p:sldId id="269" r:id="rId17"/>
    <p:sldId id="281" r:id="rId18"/>
    <p:sldId id="271"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A1D"/>
    <a:srgbClr val="BD0C0D"/>
    <a:srgbClr val="F1BE48"/>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2" autoAdjust="0"/>
    <p:restoredTop sz="94660"/>
  </p:normalViewPr>
  <p:slideViewPr>
    <p:cSldViewPr snapToGrid="0">
      <p:cViewPr varScale="1">
        <p:scale>
          <a:sx n="108" d="100"/>
          <a:sy n="108" d="100"/>
        </p:scale>
        <p:origin x="51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FAA71-3223-4344-800A-2F2137F6438D}"/>
              </a:ext>
            </a:extLst>
          </p:cNvPr>
          <p:cNvSpPr>
            <a:spLocks noGrp="1"/>
          </p:cNvSpPr>
          <p:nvPr>
            <p:ph type="ctrTitle"/>
          </p:nvPr>
        </p:nvSpPr>
        <p:spPr>
          <a:xfrm>
            <a:off x="768220" y="406400"/>
            <a:ext cx="9144000" cy="2387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16305A97-629D-47B1-BB45-7C4EFDE9EE59}"/>
              </a:ext>
            </a:extLst>
          </p:cNvPr>
          <p:cNvSpPr>
            <a:spLocks noGrp="1"/>
          </p:cNvSpPr>
          <p:nvPr>
            <p:ph type="subTitle" idx="1"/>
          </p:nvPr>
        </p:nvSpPr>
        <p:spPr>
          <a:xfrm>
            <a:off x="768220" y="3527393"/>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682322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B1C7F-FA43-4672-A8C5-3D08EFE700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CD4D69-B196-4551-9F2E-C883CCF718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0672EB-4111-4B78-989A-A92C3E0CF02B}"/>
              </a:ext>
            </a:extLst>
          </p:cNvPr>
          <p:cNvSpPr>
            <a:spLocks noGrp="1"/>
          </p:cNvSpPr>
          <p:nvPr>
            <p:ph type="dt" sz="half" idx="10"/>
          </p:nvPr>
        </p:nvSpPr>
        <p:spPr>
          <a:xfrm>
            <a:off x="838200" y="6356350"/>
            <a:ext cx="2743200" cy="365125"/>
          </a:xfrm>
          <a:prstGeom prst="rect">
            <a:avLst/>
          </a:prstGeom>
        </p:spPr>
        <p:txBody>
          <a:bodyPr/>
          <a:lstStyle/>
          <a:p>
            <a:fld id="{2215BBE2-48C6-46A5-8D88-2EA95DBFAE1C}" type="datetimeFigureOut">
              <a:rPr lang="en-US" smtClean="0"/>
              <a:t>9/12/2022</a:t>
            </a:fld>
            <a:endParaRPr lang="en-US"/>
          </a:p>
        </p:txBody>
      </p:sp>
      <p:sp>
        <p:nvSpPr>
          <p:cNvPr id="5" name="Footer Placeholder 4">
            <a:extLst>
              <a:ext uri="{FF2B5EF4-FFF2-40B4-BE49-F238E27FC236}">
                <a16:creationId xmlns:a16="http://schemas.microsoft.com/office/drawing/2014/main" id="{C0A27F9E-E87F-4B5D-9A57-95FD6C4E87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60B40F1-EE34-455D-98FF-11EDCC6E43B3}"/>
              </a:ext>
            </a:extLst>
          </p:cNvPr>
          <p:cNvSpPr>
            <a:spLocks noGrp="1"/>
          </p:cNvSpPr>
          <p:nvPr>
            <p:ph type="sldNum" sz="quarter" idx="12"/>
          </p:nvPr>
        </p:nvSpPr>
        <p:spPr>
          <a:xfrm>
            <a:off x="8610600" y="6356350"/>
            <a:ext cx="2743200" cy="365125"/>
          </a:xfrm>
          <a:prstGeom prst="rect">
            <a:avLst/>
          </a:prstGeom>
        </p:spPr>
        <p:txBody>
          <a:bodyPr/>
          <a:lstStyle/>
          <a:p>
            <a:fld id="{363FF457-ECE9-46F1-B917-967282639C71}" type="slidenum">
              <a:rPr lang="en-US" smtClean="0"/>
              <a:t>‹#›</a:t>
            </a:fld>
            <a:endParaRPr lang="en-US"/>
          </a:p>
        </p:txBody>
      </p:sp>
    </p:spTree>
    <p:extLst>
      <p:ext uri="{BB962C8B-B14F-4D97-AF65-F5344CB8AC3E}">
        <p14:creationId xmlns:p14="http://schemas.microsoft.com/office/powerpoint/2010/main" val="1603926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1B616E-1962-47C2-9C2B-C958A9A77B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0CB83D-A6B9-4E6A-9D69-D49ACF3D0F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D56AD4-A685-40CF-A941-342CB2B23714}"/>
              </a:ext>
            </a:extLst>
          </p:cNvPr>
          <p:cNvSpPr>
            <a:spLocks noGrp="1"/>
          </p:cNvSpPr>
          <p:nvPr>
            <p:ph type="dt" sz="half" idx="10"/>
          </p:nvPr>
        </p:nvSpPr>
        <p:spPr>
          <a:xfrm>
            <a:off x="838200" y="6356350"/>
            <a:ext cx="2743200" cy="365125"/>
          </a:xfrm>
          <a:prstGeom prst="rect">
            <a:avLst/>
          </a:prstGeom>
        </p:spPr>
        <p:txBody>
          <a:bodyPr/>
          <a:lstStyle/>
          <a:p>
            <a:fld id="{2215BBE2-48C6-46A5-8D88-2EA95DBFAE1C}" type="datetimeFigureOut">
              <a:rPr lang="en-US" smtClean="0"/>
              <a:t>9/12/2022</a:t>
            </a:fld>
            <a:endParaRPr lang="en-US"/>
          </a:p>
        </p:txBody>
      </p:sp>
      <p:sp>
        <p:nvSpPr>
          <p:cNvPr id="5" name="Footer Placeholder 4">
            <a:extLst>
              <a:ext uri="{FF2B5EF4-FFF2-40B4-BE49-F238E27FC236}">
                <a16:creationId xmlns:a16="http://schemas.microsoft.com/office/drawing/2014/main" id="{464C286A-3CE2-4A32-BAD6-3AA1D1B5D7E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E555505-60B7-4AB4-B791-E10A0749666F}"/>
              </a:ext>
            </a:extLst>
          </p:cNvPr>
          <p:cNvSpPr>
            <a:spLocks noGrp="1"/>
          </p:cNvSpPr>
          <p:nvPr>
            <p:ph type="sldNum" sz="quarter" idx="12"/>
          </p:nvPr>
        </p:nvSpPr>
        <p:spPr>
          <a:xfrm>
            <a:off x="8610600" y="6356350"/>
            <a:ext cx="2743200" cy="365125"/>
          </a:xfrm>
          <a:prstGeom prst="rect">
            <a:avLst/>
          </a:prstGeom>
        </p:spPr>
        <p:txBody>
          <a:bodyPr/>
          <a:lstStyle/>
          <a:p>
            <a:fld id="{363FF457-ECE9-46F1-B917-967282639C71}" type="slidenum">
              <a:rPr lang="en-US" smtClean="0"/>
              <a:t>‹#›</a:t>
            </a:fld>
            <a:endParaRPr lang="en-US"/>
          </a:p>
        </p:txBody>
      </p:sp>
    </p:spTree>
    <p:extLst>
      <p:ext uri="{BB962C8B-B14F-4D97-AF65-F5344CB8AC3E}">
        <p14:creationId xmlns:p14="http://schemas.microsoft.com/office/powerpoint/2010/main" val="4191068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8228B-1831-4FD1-AC61-0B0ED9BE786E}"/>
              </a:ext>
            </a:extLst>
          </p:cNvPr>
          <p:cNvSpPr>
            <a:spLocks noGrp="1"/>
          </p:cNvSpPr>
          <p:nvPr>
            <p:ph type="title"/>
          </p:nvPr>
        </p:nvSpPr>
        <p:spPr/>
        <p:txBody>
          <a:bodyPr>
            <a:normAutofit/>
          </a:bodyPr>
          <a:lstStyle>
            <a:lvl1pPr>
              <a:defRPr sz="5400"/>
            </a:lvl1pPr>
          </a:lstStyle>
          <a:p>
            <a:r>
              <a:rPr lang="en-US" dirty="0"/>
              <a:t>Click to edit Master title style</a:t>
            </a:r>
          </a:p>
        </p:txBody>
      </p:sp>
      <p:sp>
        <p:nvSpPr>
          <p:cNvPr id="3" name="Content Placeholder 2">
            <a:extLst>
              <a:ext uri="{FF2B5EF4-FFF2-40B4-BE49-F238E27FC236}">
                <a16:creationId xmlns:a16="http://schemas.microsoft.com/office/drawing/2014/main" id="{99F002B4-7D72-4168-A72C-A500D0A106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920CDF-A338-428A-AF45-FDF0003DC6FE}"/>
              </a:ext>
            </a:extLst>
          </p:cNvPr>
          <p:cNvSpPr>
            <a:spLocks noGrp="1"/>
          </p:cNvSpPr>
          <p:nvPr>
            <p:ph type="dt" sz="half" idx="10"/>
          </p:nvPr>
        </p:nvSpPr>
        <p:spPr>
          <a:xfrm>
            <a:off x="838200" y="6356350"/>
            <a:ext cx="2743200" cy="365125"/>
          </a:xfrm>
          <a:prstGeom prst="rect">
            <a:avLst/>
          </a:prstGeom>
        </p:spPr>
        <p:txBody>
          <a:bodyPr/>
          <a:lstStyle/>
          <a:p>
            <a:fld id="{2215BBE2-48C6-46A5-8D88-2EA95DBFAE1C}" type="datetimeFigureOut">
              <a:rPr lang="en-US" smtClean="0"/>
              <a:t>9/12/2022</a:t>
            </a:fld>
            <a:endParaRPr lang="en-US"/>
          </a:p>
        </p:txBody>
      </p:sp>
      <p:sp>
        <p:nvSpPr>
          <p:cNvPr id="5" name="Footer Placeholder 4">
            <a:extLst>
              <a:ext uri="{FF2B5EF4-FFF2-40B4-BE49-F238E27FC236}">
                <a16:creationId xmlns:a16="http://schemas.microsoft.com/office/drawing/2014/main" id="{90E45827-F999-48CF-8E8E-4EB7C60EA4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D27693F-E6B4-4BA8-B722-28D6FC0552C0}"/>
              </a:ext>
            </a:extLst>
          </p:cNvPr>
          <p:cNvSpPr>
            <a:spLocks noGrp="1"/>
          </p:cNvSpPr>
          <p:nvPr>
            <p:ph type="sldNum" sz="quarter" idx="12"/>
          </p:nvPr>
        </p:nvSpPr>
        <p:spPr>
          <a:xfrm>
            <a:off x="8610600" y="6356350"/>
            <a:ext cx="2743200" cy="365125"/>
          </a:xfrm>
          <a:prstGeom prst="rect">
            <a:avLst/>
          </a:prstGeom>
        </p:spPr>
        <p:txBody>
          <a:bodyPr/>
          <a:lstStyle/>
          <a:p>
            <a:fld id="{363FF457-ECE9-46F1-B917-967282639C71}" type="slidenum">
              <a:rPr lang="en-US" smtClean="0"/>
              <a:t>‹#›</a:t>
            </a:fld>
            <a:endParaRPr lang="en-US"/>
          </a:p>
        </p:txBody>
      </p:sp>
    </p:spTree>
    <p:extLst>
      <p:ext uri="{BB962C8B-B14F-4D97-AF65-F5344CB8AC3E}">
        <p14:creationId xmlns:p14="http://schemas.microsoft.com/office/powerpoint/2010/main" val="872534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58D1D-CBCC-4ED7-868E-93A122C83F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7D4F63-1F51-4837-BE9B-9E28BE934E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63ABB5-8316-49CC-A2E0-86B13E484F6A}"/>
              </a:ext>
            </a:extLst>
          </p:cNvPr>
          <p:cNvSpPr>
            <a:spLocks noGrp="1"/>
          </p:cNvSpPr>
          <p:nvPr>
            <p:ph type="dt" sz="half" idx="10"/>
          </p:nvPr>
        </p:nvSpPr>
        <p:spPr>
          <a:xfrm>
            <a:off x="838200" y="6356350"/>
            <a:ext cx="2743200" cy="365125"/>
          </a:xfrm>
          <a:prstGeom prst="rect">
            <a:avLst/>
          </a:prstGeom>
        </p:spPr>
        <p:txBody>
          <a:bodyPr/>
          <a:lstStyle/>
          <a:p>
            <a:fld id="{2215BBE2-48C6-46A5-8D88-2EA95DBFAE1C}" type="datetimeFigureOut">
              <a:rPr lang="en-US" smtClean="0"/>
              <a:t>9/12/2022</a:t>
            </a:fld>
            <a:endParaRPr lang="en-US"/>
          </a:p>
        </p:txBody>
      </p:sp>
      <p:sp>
        <p:nvSpPr>
          <p:cNvPr id="5" name="Footer Placeholder 4">
            <a:extLst>
              <a:ext uri="{FF2B5EF4-FFF2-40B4-BE49-F238E27FC236}">
                <a16:creationId xmlns:a16="http://schemas.microsoft.com/office/drawing/2014/main" id="{CB8BD4FF-B433-498D-8EFA-A660393F0A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76CBB1A-2AF9-4772-B4DE-201209204E4F}"/>
              </a:ext>
            </a:extLst>
          </p:cNvPr>
          <p:cNvSpPr>
            <a:spLocks noGrp="1"/>
          </p:cNvSpPr>
          <p:nvPr>
            <p:ph type="sldNum" sz="quarter" idx="12"/>
          </p:nvPr>
        </p:nvSpPr>
        <p:spPr>
          <a:xfrm>
            <a:off x="8610600" y="6356350"/>
            <a:ext cx="2743200" cy="365125"/>
          </a:xfrm>
          <a:prstGeom prst="rect">
            <a:avLst/>
          </a:prstGeom>
        </p:spPr>
        <p:txBody>
          <a:bodyPr/>
          <a:lstStyle/>
          <a:p>
            <a:fld id="{363FF457-ECE9-46F1-B917-967282639C71}" type="slidenum">
              <a:rPr lang="en-US" smtClean="0"/>
              <a:t>‹#›</a:t>
            </a:fld>
            <a:endParaRPr lang="en-US"/>
          </a:p>
        </p:txBody>
      </p:sp>
    </p:spTree>
    <p:extLst>
      <p:ext uri="{BB962C8B-B14F-4D97-AF65-F5344CB8AC3E}">
        <p14:creationId xmlns:p14="http://schemas.microsoft.com/office/powerpoint/2010/main" val="3453402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B100E-720B-4715-B5DC-1751D22D1C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DDA844-DCB5-4E75-8216-2F1CB904F3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8CDEC3-3AB8-4EE0-934A-8D4662C777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20D819-9FE3-41CE-B08B-C2BBB67E5470}"/>
              </a:ext>
            </a:extLst>
          </p:cNvPr>
          <p:cNvSpPr>
            <a:spLocks noGrp="1"/>
          </p:cNvSpPr>
          <p:nvPr>
            <p:ph type="dt" sz="half" idx="10"/>
          </p:nvPr>
        </p:nvSpPr>
        <p:spPr>
          <a:xfrm>
            <a:off x="838200" y="6356350"/>
            <a:ext cx="2743200" cy="365125"/>
          </a:xfrm>
          <a:prstGeom prst="rect">
            <a:avLst/>
          </a:prstGeom>
        </p:spPr>
        <p:txBody>
          <a:bodyPr/>
          <a:lstStyle/>
          <a:p>
            <a:fld id="{2215BBE2-48C6-46A5-8D88-2EA95DBFAE1C}" type="datetimeFigureOut">
              <a:rPr lang="en-US" smtClean="0"/>
              <a:t>9/12/2022</a:t>
            </a:fld>
            <a:endParaRPr lang="en-US"/>
          </a:p>
        </p:txBody>
      </p:sp>
      <p:sp>
        <p:nvSpPr>
          <p:cNvPr id="6" name="Footer Placeholder 5">
            <a:extLst>
              <a:ext uri="{FF2B5EF4-FFF2-40B4-BE49-F238E27FC236}">
                <a16:creationId xmlns:a16="http://schemas.microsoft.com/office/drawing/2014/main" id="{3DCA150B-CBAB-4C0B-93B2-ACFBD02C18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D6CCF36-1435-4B82-BBA6-050987113F5D}"/>
              </a:ext>
            </a:extLst>
          </p:cNvPr>
          <p:cNvSpPr>
            <a:spLocks noGrp="1"/>
          </p:cNvSpPr>
          <p:nvPr>
            <p:ph type="sldNum" sz="quarter" idx="12"/>
          </p:nvPr>
        </p:nvSpPr>
        <p:spPr>
          <a:xfrm>
            <a:off x="8610600" y="6356350"/>
            <a:ext cx="2743200" cy="365125"/>
          </a:xfrm>
          <a:prstGeom prst="rect">
            <a:avLst/>
          </a:prstGeom>
        </p:spPr>
        <p:txBody>
          <a:bodyPr/>
          <a:lstStyle/>
          <a:p>
            <a:fld id="{363FF457-ECE9-46F1-B917-967282639C71}" type="slidenum">
              <a:rPr lang="en-US" smtClean="0"/>
              <a:t>‹#›</a:t>
            </a:fld>
            <a:endParaRPr lang="en-US"/>
          </a:p>
        </p:txBody>
      </p:sp>
    </p:spTree>
    <p:extLst>
      <p:ext uri="{BB962C8B-B14F-4D97-AF65-F5344CB8AC3E}">
        <p14:creationId xmlns:p14="http://schemas.microsoft.com/office/powerpoint/2010/main" val="1787694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A0CDF-C6FF-4D8E-B81F-2CC648277D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9B32C8-8E09-4733-BC32-93076D8650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87C918-9C66-463B-B7C1-B98EFC314D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5C85B3-9116-4DE2-A5AE-6EFAE3AD28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440F8D-B5D2-4DC6-B86A-6396DF71E4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67033C-9DA3-43E4-906E-D33CA12C9911}"/>
              </a:ext>
            </a:extLst>
          </p:cNvPr>
          <p:cNvSpPr>
            <a:spLocks noGrp="1"/>
          </p:cNvSpPr>
          <p:nvPr>
            <p:ph type="dt" sz="half" idx="10"/>
          </p:nvPr>
        </p:nvSpPr>
        <p:spPr>
          <a:xfrm>
            <a:off x="838200" y="6356350"/>
            <a:ext cx="2743200" cy="365125"/>
          </a:xfrm>
          <a:prstGeom prst="rect">
            <a:avLst/>
          </a:prstGeom>
        </p:spPr>
        <p:txBody>
          <a:bodyPr/>
          <a:lstStyle/>
          <a:p>
            <a:fld id="{2215BBE2-48C6-46A5-8D88-2EA95DBFAE1C}" type="datetimeFigureOut">
              <a:rPr lang="en-US" smtClean="0"/>
              <a:t>9/12/2022</a:t>
            </a:fld>
            <a:endParaRPr lang="en-US"/>
          </a:p>
        </p:txBody>
      </p:sp>
      <p:sp>
        <p:nvSpPr>
          <p:cNvPr id="8" name="Footer Placeholder 7">
            <a:extLst>
              <a:ext uri="{FF2B5EF4-FFF2-40B4-BE49-F238E27FC236}">
                <a16:creationId xmlns:a16="http://schemas.microsoft.com/office/drawing/2014/main" id="{A329FC94-3EC7-4034-8580-B1C768EB4E3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F86BFCF-FB41-48CE-9D30-1DDFFD33FA81}"/>
              </a:ext>
            </a:extLst>
          </p:cNvPr>
          <p:cNvSpPr>
            <a:spLocks noGrp="1"/>
          </p:cNvSpPr>
          <p:nvPr>
            <p:ph type="sldNum" sz="quarter" idx="12"/>
          </p:nvPr>
        </p:nvSpPr>
        <p:spPr>
          <a:xfrm>
            <a:off x="8610600" y="6356350"/>
            <a:ext cx="2743200" cy="365125"/>
          </a:xfrm>
          <a:prstGeom prst="rect">
            <a:avLst/>
          </a:prstGeom>
        </p:spPr>
        <p:txBody>
          <a:bodyPr/>
          <a:lstStyle/>
          <a:p>
            <a:fld id="{363FF457-ECE9-46F1-B917-967282639C71}" type="slidenum">
              <a:rPr lang="en-US" smtClean="0"/>
              <a:t>‹#›</a:t>
            </a:fld>
            <a:endParaRPr lang="en-US"/>
          </a:p>
        </p:txBody>
      </p:sp>
    </p:spTree>
    <p:extLst>
      <p:ext uri="{BB962C8B-B14F-4D97-AF65-F5344CB8AC3E}">
        <p14:creationId xmlns:p14="http://schemas.microsoft.com/office/powerpoint/2010/main" val="2271896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04910-346E-406D-BD85-08EB884182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B8D67B-CBAC-4542-9C1F-A3042ECCEE3B}"/>
              </a:ext>
            </a:extLst>
          </p:cNvPr>
          <p:cNvSpPr>
            <a:spLocks noGrp="1"/>
          </p:cNvSpPr>
          <p:nvPr>
            <p:ph type="dt" sz="half" idx="10"/>
          </p:nvPr>
        </p:nvSpPr>
        <p:spPr>
          <a:xfrm>
            <a:off x="838200" y="6356350"/>
            <a:ext cx="2743200" cy="365125"/>
          </a:xfrm>
          <a:prstGeom prst="rect">
            <a:avLst/>
          </a:prstGeom>
        </p:spPr>
        <p:txBody>
          <a:bodyPr/>
          <a:lstStyle/>
          <a:p>
            <a:fld id="{2215BBE2-48C6-46A5-8D88-2EA95DBFAE1C}" type="datetimeFigureOut">
              <a:rPr lang="en-US" smtClean="0"/>
              <a:t>9/12/2022</a:t>
            </a:fld>
            <a:endParaRPr lang="en-US"/>
          </a:p>
        </p:txBody>
      </p:sp>
      <p:sp>
        <p:nvSpPr>
          <p:cNvPr id="4" name="Footer Placeholder 3">
            <a:extLst>
              <a:ext uri="{FF2B5EF4-FFF2-40B4-BE49-F238E27FC236}">
                <a16:creationId xmlns:a16="http://schemas.microsoft.com/office/drawing/2014/main" id="{6D9DF39B-D080-4D53-91ED-D557C2BEB1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5F7A543-A65D-4A8B-92BC-3F70F304BAE9}"/>
              </a:ext>
            </a:extLst>
          </p:cNvPr>
          <p:cNvSpPr>
            <a:spLocks noGrp="1"/>
          </p:cNvSpPr>
          <p:nvPr>
            <p:ph type="sldNum" sz="quarter" idx="12"/>
          </p:nvPr>
        </p:nvSpPr>
        <p:spPr>
          <a:xfrm>
            <a:off x="8610600" y="6356350"/>
            <a:ext cx="2743200" cy="365125"/>
          </a:xfrm>
          <a:prstGeom prst="rect">
            <a:avLst/>
          </a:prstGeom>
        </p:spPr>
        <p:txBody>
          <a:bodyPr/>
          <a:lstStyle/>
          <a:p>
            <a:fld id="{363FF457-ECE9-46F1-B917-967282639C71}" type="slidenum">
              <a:rPr lang="en-US" smtClean="0"/>
              <a:t>‹#›</a:t>
            </a:fld>
            <a:endParaRPr lang="en-US"/>
          </a:p>
        </p:txBody>
      </p:sp>
    </p:spTree>
    <p:extLst>
      <p:ext uri="{BB962C8B-B14F-4D97-AF65-F5344CB8AC3E}">
        <p14:creationId xmlns:p14="http://schemas.microsoft.com/office/powerpoint/2010/main" val="1036757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463681-D80B-495B-B584-80BB4A24637E}"/>
              </a:ext>
            </a:extLst>
          </p:cNvPr>
          <p:cNvSpPr>
            <a:spLocks noGrp="1"/>
          </p:cNvSpPr>
          <p:nvPr>
            <p:ph type="dt" sz="half" idx="10"/>
          </p:nvPr>
        </p:nvSpPr>
        <p:spPr>
          <a:xfrm>
            <a:off x="838200" y="6356350"/>
            <a:ext cx="2743200" cy="365125"/>
          </a:xfrm>
          <a:prstGeom prst="rect">
            <a:avLst/>
          </a:prstGeom>
        </p:spPr>
        <p:txBody>
          <a:bodyPr/>
          <a:lstStyle/>
          <a:p>
            <a:fld id="{2215BBE2-48C6-46A5-8D88-2EA95DBFAE1C}" type="datetimeFigureOut">
              <a:rPr lang="en-US" smtClean="0"/>
              <a:t>9/12/2022</a:t>
            </a:fld>
            <a:endParaRPr lang="en-US"/>
          </a:p>
        </p:txBody>
      </p:sp>
      <p:sp>
        <p:nvSpPr>
          <p:cNvPr id="3" name="Footer Placeholder 2">
            <a:extLst>
              <a:ext uri="{FF2B5EF4-FFF2-40B4-BE49-F238E27FC236}">
                <a16:creationId xmlns:a16="http://schemas.microsoft.com/office/drawing/2014/main" id="{16261D59-96E3-4EC9-9F4F-5E84C0E05A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FE18C72-DB2B-4545-BD65-0C31B95CCC0A}"/>
              </a:ext>
            </a:extLst>
          </p:cNvPr>
          <p:cNvSpPr>
            <a:spLocks noGrp="1"/>
          </p:cNvSpPr>
          <p:nvPr>
            <p:ph type="sldNum" sz="quarter" idx="12"/>
          </p:nvPr>
        </p:nvSpPr>
        <p:spPr>
          <a:xfrm>
            <a:off x="8610600" y="6356350"/>
            <a:ext cx="2743200" cy="365125"/>
          </a:xfrm>
          <a:prstGeom prst="rect">
            <a:avLst/>
          </a:prstGeom>
        </p:spPr>
        <p:txBody>
          <a:bodyPr/>
          <a:lstStyle/>
          <a:p>
            <a:fld id="{363FF457-ECE9-46F1-B917-967282639C71}" type="slidenum">
              <a:rPr lang="en-US" smtClean="0"/>
              <a:t>‹#›</a:t>
            </a:fld>
            <a:endParaRPr lang="en-US"/>
          </a:p>
        </p:txBody>
      </p:sp>
    </p:spTree>
    <p:extLst>
      <p:ext uri="{BB962C8B-B14F-4D97-AF65-F5344CB8AC3E}">
        <p14:creationId xmlns:p14="http://schemas.microsoft.com/office/powerpoint/2010/main" val="18513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D8435-1E35-41F1-B365-57C798B949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1AA79D-72C8-4788-A586-FA69B5C519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127162-1D39-454C-A95D-FBB304E71F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350C5D-CD06-435F-A2BC-5D727F720EA3}"/>
              </a:ext>
            </a:extLst>
          </p:cNvPr>
          <p:cNvSpPr>
            <a:spLocks noGrp="1"/>
          </p:cNvSpPr>
          <p:nvPr>
            <p:ph type="dt" sz="half" idx="10"/>
          </p:nvPr>
        </p:nvSpPr>
        <p:spPr>
          <a:xfrm>
            <a:off x="838200" y="6356350"/>
            <a:ext cx="2743200" cy="365125"/>
          </a:xfrm>
          <a:prstGeom prst="rect">
            <a:avLst/>
          </a:prstGeom>
        </p:spPr>
        <p:txBody>
          <a:bodyPr/>
          <a:lstStyle/>
          <a:p>
            <a:fld id="{2215BBE2-48C6-46A5-8D88-2EA95DBFAE1C}" type="datetimeFigureOut">
              <a:rPr lang="en-US" smtClean="0"/>
              <a:t>9/12/2022</a:t>
            </a:fld>
            <a:endParaRPr lang="en-US"/>
          </a:p>
        </p:txBody>
      </p:sp>
      <p:sp>
        <p:nvSpPr>
          <p:cNvPr id="6" name="Footer Placeholder 5">
            <a:extLst>
              <a:ext uri="{FF2B5EF4-FFF2-40B4-BE49-F238E27FC236}">
                <a16:creationId xmlns:a16="http://schemas.microsoft.com/office/drawing/2014/main" id="{D75412FF-EA13-48E6-8DA8-E864105B5FA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A333C69-8597-4977-84B9-42AF0A6EC5EE}"/>
              </a:ext>
            </a:extLst>
          </p:cNvPr>
          <p:cNvSpPr>
            <a:spLocks noGrp="1"/>
          </p:cNvSpPr>
          <p:nvPr>
            <p:ph type="sldNum" sz="quarter" idx="12"/>
          </p:nvPr>
        </p:nvSpPr>
        <p:spPr>
          <a:xfrm>
            <a:off x="8610600" y="6356350"/>
            <a:ext cx="2743200" cy="365125"/>
          </a:xfrm>
          <a:prstGeom prst="rect">
            <a:avLst/>
          </a:prstGeom>
        </p:spPr>
        <p:txBody>
          <a:bodyPr/>
          <a:lstStyle/>
          <a:p>
            <a:fld id="{363FF457-ECE9-46F1-B917-967282639C71}" type="slidenum">
              <a:rPr lang="en-US" smtClean="0"/>
              <a:t>‹#›</a:t>
            </a:fld>
            <a:endParaRPr lang="en-US"/>
          </a:p>
        </p:txBody>
      </p:sp>
    </p:spTree>
    <p:extLst>
      <p:ext uri="{BB962C8B-B14F-4D97-AF65-F5344CB8AC3E}">
        <p14:creationId xmlns:p14="http://schemas.microsoft.com/office/powerpoint/2010/main" val="763332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E9FDA-1949-40D2-BFCE-A937C22DBA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9DCCB3-A9DE-4106-B0CC-75606AAC82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07497A-BD3D-45CF-87FC-4AE1A8D60A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401CC3-037D-4FDE-9D4D-74926769356E}"/>
              </a:ext>
            </a:extLst>
          </p:cNvPr>
          <p:cNvSpPr>
            <a:spLocks noGrp="1"/>
          </p:cNvSpPr>
          <p:nvPr>
            <p:ph type="dt" sz="half" idx="10"/>
          </p:nvPr>
        </p:nvSpPr>
        <p:spPr>
          <a:xfrm>
            <a:off x="838200" y="6356350"/>
            <a:ext cx="2743200" cy="365125"/>
          </a:xfrm>
          <a:prstGeom prst="rect">
            <a:avLst/>
          </a:prstGeom>
        </p:spPr>
        <p:txBody>
          <a:bodyPr/>
          <a:lstStyle/>
          <a:p>
            <a:fld id="{2215BBE2-48C6-46A5-8D88-2EA95DBFAE1C}" type="datetimeFigureOut">
              <a:rPr lang="en-US" smtClean="0"/>
              <a:t>9/12/2022</a:t>
            </a:fld>
            <a:endParaRPr lang="en-US"/>
          </a:p>
        </p:txBody>
      </p:sp>
      <p:sp>
        <p:nvSpPr>
          <p:cNvPr id="6" name="Footer Placeholder 5">
            <a:extLst>
              <a:ext uri="{FF2B5EF4-FFF2-40B4-BE49-F238E27FC236}">
                <a16:creationId xmlns:a16="http://schemas.microsoft.com/office/drawing/2014/main" id="{41C87247-A776-4305-83DF-FE591B5C8A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8CCADCD-316F-4695-A956-AE07A5B23B27}"/>
              </a:ext>
            </a:extLst>
          </p:cNvPr>
          <p:cNvSpPr>
            <a:spLocks noGrp="1"/>
          </p:cNvSpPr>
          <p:nvPr>
            <p:ph type="sldNum" sz="quarter" idx="12"/>
          </p:nvPr>
        </p:nvSpPr>
        <p:spPr>
          <a:xfrm>
            <a:off x="8610600" y="6356350"/>
            <a:ext cx="2743200" cy="365125"/>
          </a:xfrm>
          <a:prstGeom prst="rect">
            <a:avLst/>
          </a:prstGeom>
        </p:spPr>
        <p:txBody>
          <a:bodyPr/>
          <a:lstStyle/>
          <a:p>
            <a:fld id="{363FF457-ECE9-46F1-B917-967282639C71}" type="slidenum">
              <a:rPr lang="en-US" smtClean="0"/>
              <a:t>‹#›</a:t>
            </a:fld>
            <a:endParaRPr lang="en-US"/>
          </a:p>
        </p:txBody>
      </p:sp>
    </p:spTree>
    <p:extLst>
      <p:ext uri="{BB962C8B-B14F-4D97-AF65-F5344CB8AC3E}">
        <p14:creationId xmlns:p14="http://schemas.microsoft.com/office/powerpoint/2010/main" val="1114684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321DD4B1-ACBE-485D-971E-09363106AD81}"/>
              </a:ext>
            </a:extLst>
          </p:cNvPr>
          <p:cNvSpPr/>
          <p:nvPr userDrawn="1"/>
        </p:nvSpPr>
        <p:spPr>
          <a:xfrm rot="5400000">
            <a:off x="9153325" y="3825555"/>
            <a:ext cx="4506689" cy="1558207"/>
          </a:xfrm>
          <a:prstGeom prst="flowChartDocumen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B2D12AFE-C968-4DDF-A587-D6E88741D53F}"/>
              </a:ext>
            </a:extLst>
          </p:cNvPr>
          <p:cNvSpPr>
            <a:spLocks noGrp="1"/>
          </p:cNvSpPr>
          <p:nvPr>
            <p:ph type="title"/>
          </p:nvPr>
        </p:nvSpPr>
        <p:spPr>
          <a:xfrm>
            <a:off x="838200" y="365125"/>
            <a:ext cx="9873343"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F96F65A-3978-4718-BC13-26FE6E38B6C2}"/>
              </a:ext>
            </a:extLst>
          </p:cNvPr>
          <p:cNvSpPr>
            <a:spLocks noGrp="1"/>
          </p:cNvSpPr>
          <p:nvPr>
            <p:ph type="body" idx="1"/>
          </p:nvPr>
        </p:nvSpPr>
        <p:spPr>
          <a:xfrm>
            <a:off x="838200" y="1825625"/>
            <a:ext cx="9873343"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lowchart: Document 6">
            <a:extLst>
              <a:ext uri="{FF2B5EF4-FFF2-40B4-BE49-F238E27FC236}">
                <a16:creationId xmlns:a16="http://schemas.microsoft.com/office/drawing/2014/main" id="{AFC0A515-B80F-4842-AD2F-043ED01CCE82}"/>
              </a:ext>
            </a:extLst>
          </p:cNvPr>
          <p:cNvSpPr/>
          <p:nvPr userDrawn="1"/>
        </p:nvSpPr>
        <p:spPr>
          <a:xfrm rot="5400000">
            <a:off x="8022771" y="2688771"/>
            <a:ext cx="6858000" cy="1480458"/>
          </a:xfrm>
          <a:prstGeom prst="flowChartDocument">
            <a:avLst/>
          </a:prstGeom>
          <a:solidFill>
            <a:srgbClr val="BD0C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5A74107-0A6F-4CBC-A019-CE2561C5A13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160746" y="5614156"/>
            <a:ext cx="891202" cy="1125613"/>
          </a:xfrm>
          <a:prstGeom prst="rect">
            <a:avLst/>
          </a:prstGeom>
        </p:spPr>
      </p:pic>
    </p:spTree>
    <p:extLst>
      <p:ext uri="{BB962C8B-B14F-4D97-AF65-F5344CB8AC3E}">
        <p14:creationId xmlns:p14="http://schemas.microsoft.com/office/powerpoint/2010/main" val="2270991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ngss.nsta.org/Practices.aspx?id=2" TargetMode="External"/><Relationship Id="rId7" Type="http://schemas.openxmlformats.org/officeDocument/2006/relationships/image" Target="../media/image15.png"/><Relationship Id="rId2" Type="http://schemas.openxmlformats.org/officeDocument/2006/relationships/hyperlink" Target="https://ngss.nsta.org/Practices.aspx?id=8" TargetMode="Externa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6.xml"/></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hyperlink" Target="https://ngss.nsta.org/Practices.aspx?id=2" TargetMode="Externa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s://ngss.nsta.org/Practices.aspx?id=2" TargetMode="External"/><Relationship Id="rId7" Type="http://schemas.openxmlformats.org/officeDocument/2006/relationships/image" Target="../media/image16.png"/><Relationship Id="rId2" Type="http://schemas.openxmlformats.org/officeDocument/2006/relationships/hyperlink" Target="https://ngss.nsta.org/Practices.aspx?id=8" TargetMode="Externa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6.xml"/></Relationships>
</file>

<file path=ppt/slides/_rels/slide1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hyperlink" Target="https://ngss.nsta.org/Practices.aspx?id=1" TargetMode="External"/><Relationship Id="rId7" Type="http://schemas.openxmlformats.org/officeDocument/2006/relationships/image" Target="../media/image7.png"/><Relationship Id="rId2" Type="http://schemas.openxmlformats.org/officeDocument/2006/relationships/hyperlink" Target="https://ngss.nsta.org/Practices.aspx?id=3" TargetMode="Externa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hyperlink" Target="https://ngss.nsta.org/Practices.aspx?id=7" TargetMode="External"/><Relationship Id="rId4" Type="http://schemas.openxmlformats.org/officeDocument/2006/relationships/hyperlink" Target="https://ngss.nsta.org/Practices.aspx?id=4" TargetMode="External"/><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hyperlink" Target="https://ngss.nsta.org/Practices.aspx?id=4" TargetMode="External"/><Relationship Id="rId7" Type="http://schemas.openxmlformats.org/officeDocument/2006/relationships/image" Target="../media/image7.png"/><Relationship Id="rId2" Type="http://schemas.openxmlformats.org/officeDocument/2006/relationships/hyperlink" Target="https://ngss.nsta.org/Practices.aspx?id=3" TargetMode="Externa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image" Target="../media/image20.jpeg"/><Relationship Id="rId4" Type="http://schemas.openxmlformats.org/officeDocument/2006/relationships/hyperlink" Target="https://ngss.nsta.org/Practices.aspx?id=6"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https://ngss.nsta.org/Practices.aspx?id=8" TargetMode="External"/><Relationship Id="rId7" Type="http://schemas.openxmlformats.org/officeDocument/2006/relationships/image" Target="../media/image8.svg"/><Relationship Id="rId2" Type="http://schemas.openxmlformats.org/officeDocument/2006/relationships/hyperlink" Target="https://ngss.nsta.org/Practices.aspx?id=6"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6.xml"/><Relationship Id="rId4" Type="http://schemas.openxmlformats.org/officeDocument/2006/relationships/hyperlink" Target="https://ngss.nsta.org/Practices.aspx?id=7"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8.sv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ngss.nsta.org/practicesfull.asp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8.xml"/><Relationship Id="rId7" Type="http://schemas.openxmlformats.org/officeDocument/2006/relationships/slide" Target="slide11.xml"/><Relationship Id="rId12" Type="http://schemas.openxmlformats.org/officeDocument/2006/relationships/slide" Target="slide17.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15.xml"/><Relationship Id="rId11" Type="http://schemas.openxmlformats.org/officeDocument/2006/relationships/slide" Target="slide13.xml"/><Relationship Id="rId5" Type="http://schemas.openxmlformats.org/officeDocument/2006/relationships/slide" Target="slide14.xml"/><Relationship Id="rId10" Type="http://schemas.openxmlformats.org/officeDocument/2006/relationships/slide" Target="slide18.xml"/><Relationship Id="rId4" Type="http://schemas.openxmlformats.org/officeDocument/2006/relationships/slide" Target="slide10.xml"/><Relationship Id="rId9" Type="http://schemas.openxmlformats.org/officeDocument/2006/relationships/slide" Target="slide1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ngss.nsta.org/Practices.aspx?id=1" TargetMode="External"/><Relationship Id="rId7" Type="http://schemas.openxmlformats.org/officeDocument/2006/relationships/image" Target="../media/image11.png"/><Relationship Id="rId2" Type="http://schemas.openxmlformats.org/officeDocument/2006/relationships/hyperlink" Target="https://ngss.nsta.org/Practices.aspx?id=8" TargetMode="Externa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6.xml"/><Relationship Id="rId9"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F0B3A-8229-4BC5-91F9-C56694FC85D8}"/>
              </a:ext>
            </a:extLst>
          </p:cNvPr>
          <p:cNvSpPr>
            <a:spLocks noGrp="1"/>
          </p:cNvSpPr>
          <p:nvPr>
            <p:ph type="ctrTitle"/>
          </p:nvPr>
        </p:nvSpPr>
        <p:spPr>
          <a:xfrm>
            <a:off x="142042" y="412735"/>
            <a:ext cx="10493406" cy="1349406"/>
          </a:xfrm>
        </p:spPr>
        <p:txBody>
          <a:bodyPr>
            <a:normAutofit/>
          </a:bodyPr>
          <a:lstStyle/>
          <a:p>
            <a:r>
              <a:rPr lang="en-US" sz="4800" dirty="0"/>
              <a:t>Biotechnology Outreach Education Center</a:t>
            </a:r>
            <a:br>
              <a:rPr lang="en-US" sz="7200" dirty="0"/>
            </a:br>
            <a:r>
              <a:rPr lang="en-US" sz="3200" dirty="0"/>
              <a:t>Office of Biotechnology</a:t>
            </a:r>
            <a:endParaRPr lang="en-US" dirty="0"/>
          </a:p>
        </p:txBody>
      </p:sp>
      <p:sp>
        <p:nvSpPr>
          <p:cNvPr id="3" name="Subtitle 2">
            <a:extLst>
              <a:ext uri="{FF2B5EF4-FFF2-40B4-BE49-F238E27FC236}">
                <a16:creationId xmlns:a16="http://schemas.microsoft.com/office/drawing/2014/main" id="{BA1058E3-8BDB-4CAA-B936-C3BDA45F2075}"/>
              </a:ext>
            </a:extLst>
          </p:cNvPr>
          <p:cNvSpPr>
            <a:spLocks noGrp="1"/>
          </p:cNvSpPr>
          <p:nvPr>
            <p:ph type="subTitle" idx="1"/>
          </p:nvPr>
        </p:nvSpPr>
        <p:spPr>
          <a:xfrm>
            <a:off x="4429956" y="2521258"/>
            <a:ext cx="6072327" cy="3169328"/>
          </a:xfrm>
        </p:spPr>
        <p:txBody>
          <a:bodyPr>
            <a:normAutofit/>
          </a:bodyPr>
          <a:lstStyle/>
          <a:p>
            <a:pPr algn="r"/>
            <a:r>
              <a:rPr lang="en-US" sz="4400" dirty="0">
                <a:solidFill>
                  <a:srgbClr val="104A1D"/>
                </a:solidFill>
                <a:latin typeface="Forte" panose="03060902040502070203" pitchFamily="66" charset="0"/>
              </a:rPr>
              <a:t>Antimicrobial Resistance</a:t>
            </a:r>
            <a:br>
              <a:rPr lang="en-US" sz="4400" dirty="0">
                <a:solidFill>
                  <a:srgbClr val="104A1D"/>
                </a:solidFill>
                <a:latin typeface="Forte" panose="03060902040502070203" pitchFamily="66" charset="0"/>
              </a:rPr>
            </a:br>
            <a:r>
              <a:rPr lang="en-US" sz="4400" dirty="0">
                <a:solidFill>
                  <a:srgbClr val="104A1D"/>
                </a:solidFill>
                <a:latin typeface="Forte" panose="03060902040502070203" pitchFamily="66" charset="0"/>
              </a:rPr>
              <a:t>in Agriculture</a:t>
            </a:r>
          </a:p>
          <a:p>
            <a:pPr algn="r"/>
            <a:r>
              <a:rPr lang="en-US" dirty="0"/>
              <a:t>Classroom Slides</a:t>
            </a:r>
          </a:p>
        </p:txBody>
      </p:sp>
      <p:sp>
        <p:nvSpPr>
          <p:cNvPr id="7" name="Rectangle 6">
            <a:extLst>
              <a:ext uri="{FF2B5EF4-FFF2-40B4-BE49-F238E27FC236}">
                <a16:creationId xmlns:a16="http://schemas.microsoft.com/office/drawing/2014/main" id="{5C051CD9-28D3-43C4-A189-59DB6097CC13}"/>
              </a:ext>
            </a:extLst>
          </p:cNvPr>
          <p:cNvSpPr/>
          <p:nvPr/>
        </p:nvSpPr>
        <p:spPr>
          <a:xfrm>
            <a:off x="9809822" y="6572214"/>
            <a:ext cx="1083951" cy="253916"/>
          </a:xfrm>
          <a:prstGeom prst="rect">
            <a:avLst/>
          </a:prstGeom>
        </p:spPr>
        <p:txBody>
          <a:bodyPr wrap="none">
            <a:spAutoFit/>
          </a:bodyPr>
          <a:lstStyle/>
          <a:p>
            <a:pPr algn="r"/>
            <a:r>
              <a:rPr lang="en-US" sz="1050" i="1" dirty="0"/>
              <a:t>Updated 9/2022</a:t>
            </a:r>
          </a:p>
        </p:txBody>
      </p:sp>
      <p:pic>
        <p:nvPicPr>
          <p:cNvPr id="5" name="Picture 4">
            <a:extLst>
              <a:ext uri="{FF2B5EF4-FFF2-40B4-BE49-F238E27FC236}">
                <a16:creationId xmlns:a16="http://schemas.microsoft.com/office/drawing/2014/main" id="{A23D5BF1-35AF-4AB2-B7E2-55EA9EE05258}"/>
              </a:ext>
            </a:extLst>
          </p:cNvPr>
          <p:cNvPicPr>
            <a:picLocks noChangeAspect="1"/>
          </p:cNvPicPr>
          <p:nvPr/>
        </p:nvPicPr>
        <p:blipFill>
          <a:blip r:embed="rId2"/>
          <a:stretch>
            <a:fillRect/>
          </a:stretch>
        </p:blipFill>
        <p:spPr>
          <a:xfrm>
            <a:off x="0" y="3335293"/>
            <a:ext cx="4722921" cy="3522707"/>
          </a:xfrm>
          <a:prstGeom prst="rect">
            <a:avLst/>
          </a:prstGeom>
        </p:spPr>
      </p:pic>
      <p:sp>
        <p:nvSpPr>
          <p:cNvPr id="4" name="TextBox 3">
            <a:extLst>
              <a:ext uri="{FF2B5EF4-FFF2-40B4-BE49-F238E27FC236}">
                <a16:creationId xmlns:a16="http://schemas.microsoft.com/office/drawing/2014/main" id="{36C7B11A-57B0-48CB-9F00-231816BF1199}"/>
              </a:ext>
            </a:extLst>
          </p:cNvPr>
          <p:cNvSpPr txBox="1"/>
          <p:nvPr/>
        </p:nvSpPr>
        <p:spPr>
          <a:xfrm>
            <a:off x="3960231" y="6642556"/>
            <a:ext cx="1205779" cy="215444"/>
          </a:xfrm>
          <a:prstGeom prst="rect">
            <a:avLst/>
          </a:prstGeom>
          <a:noFill/>
        </p:spPr>
        <p:txBody>
          <a:bodyPr wrap="none" rtlCol="0">
            <a:spAutoFit/>
          </a:bodyPr>
          <a:lstStyle/>
          <a:p>
            <a:r>
              <a:rPr lang="en-US" sz="800" i="1" dirty="0"/>
              <a:t>Photo credit: pexels.com</a:t>
            </a:r>
          </a:p>
        </p:txBody>
      </p:sp>
    </p:spTree>
    <p:extLst>
      <p:ext uri="{BB962C8B-B14F-4D97-AF65-F5344CB8AC3E}">
        <p14:creationId xmlns:p14="http://schemas.microsoft.com/office/powerpoint/2010/main" val="2130447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03498-AAB1-4C9F-922A-CF9DEBCF959B}"/>
              </a:ext>
            </a:extLst>
          </p:cNvPr>
          <p:cNvSpPr>
            <a:spLocks noGrp="1"/>
          </p:cNvSpPr>
          <p:nvPr>
            <p:ph type="title"/>
          </p:nvPr>
        </p:nvSpPr>
        <p:spPr/>
        <p:txBody>
          <a:bodyPr>
            <a:normAutofit/>
          </a:bodyPr>
          <a:lstStyle/>
          <a:p>
            <a:r>
              <a:rPr lang="en-US" dirty="0"/>
              <a:t>What are Microbes?</a:t>
            </a:r>
            <a:br>
              <a:rPr lang="en-US" dirty="0"/>
            </a:br>
            <a:r>
              <a:rPr lang="en-US" sz="2800" dirty="0"/>
              <a:t>Module 2, Activity #2</a:t>
            </a:r>
            <a:endParaRPr lang="en-US" dirty="0"/>
          </a:p>
        </p:txBody>
      </p:sp>
      <p:sp>
        <p:nvSpPr>
          <p:cNvPr id="3" name="Content Placeholder 2">
            <a:extLst>
              <a:ext uri="{FF2B5EF4-FFF2-40B4-BE49-F238E27FC236}">
                <a16:creationId xmlns:a16="http://schemas.microsoft.com/office/drawing/2014/main" id="{ECEB880B-F697-412E-B19C-3924FCA5CA5A}"/>
              </a:ext>
            </a:extLst>
          </p:cNvPr>
          <p:cNvSpPr>
            <a:spLocks noGrp="1"/>
          </p:cNvSpPr>
          <p:nvPr>
            <p:ph idx="1"/>
          </p:nvPr>
        </p:nvSpPr>
        <p:spPr>
          <a:xfrm>
            <a:off x="838201" y="1825625"/>
            <a:ext cx="8252534" cy="4351338"/>
          </a:xfrm>
        </p:spPr>
        <p:txBody>
          <a:bodyPr>
            <a:normAutofit/>
          </a:bodyPr>
          <a:lstStyle/>
          <a:p>
            <a:pPr marL="0" indent="0">
              <a:buNone/>
            </a:pPr>
            <a:r>
              <a:rPr lang="en-US" dirty="0"/>
              <a:t>Students will…</a:t>
            </a:r>
          </a:p>
          <a:p>
            <a:pPr marL="457200" lvl="1" indent="0">
              <a:buNone/>
            </a:pPr>
            <a:r>
              <a:rPr lang="en-US" dirty="0"/>
              <a:t>…</a:t>
            </a:r>
            <a:r>
              <a:rPr lang="en-US" b="1" dirty="0">
                <a:solidFill>
                  <a:schemeClr val="accent1"/>
                </a:solidFill>
                <a:hlinkClick r:id="rId2"/>
              </a:rPr>
              <a:t>access a variety of resources </a:t>
            </a:r>
            <a:r>
              <a:rPr lang="en-US" dirty="0"/>
              <a:t>to develop claims made about microbe structure.</a:t>
            </a:r>
          </a:p>
          <a:p>
            <a:pPr marL="457200" lvl="1" indent="0">
              <a:buNone/>
            </a:pPr>
            <a:r>
              <a:rPr lang="en-US" dirty="0"/>
              <a:t>…</a:t>
            </a:r>
            <a:r>
              <a:rPr lang="en-US" b="1" dirty="0">
                <a:solidFill>
                  <a:schemeClr val="accent1"/>
                </a:solidFill>
                <a:hlinkClick r:id="rId3"/>
              </a:rPr>
              <a:t>develop an initial model</a:t>
            </a:r>
            <a:r>
              <a:rPr lang="en-US" dirty="0"/>
              <a:t>/explanation of their current understandings.</a:t>
            </a:r>
          </a:p>
          <a:p>
            <a:pPr marL="0" indent="0">
              <a:buNone/>
            </a:pPr>
            <a:endParaRPr lang="en-US" dirty="0"/>
          </a:p>
        </p:txBody>
      </p:sp>
      <p:pic>
        <p:nvPicPr>
          <p:cNvPr id="5" name="Graphic 4" descr="House">
            <a:hlinkClick r:id="rId4" action="ppaction://hlinksldjump"/>
            <a:extLst>
              <a:ext uri="{FF2B5EF4-FFF2-40B4-BE49-F238E27FC236}">
                <a16:creationId xmlns:a16="http://schemas.microsoft.com/office/drawing/2014/main" id="{08CF4FC3-D5D3-4C78-80C5-1727A9728D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0" y="5943600"/>
            <a:ext cx="914400" cy="914400"/>
          </a:xfrm>
          <a:prstGeom prst="rect">
            <a:avLst/>
          </a:prstGeom>
        </p:spPr>
      </p:pic>
      <p:pic>
        <p:nvPicPr>
          <p:cNvPr id="6" name="Picture 5">
            <a:extLst>
              <a:ext uri="{FF2B5EF4-FFF2-40B4-BE49-F238E27FC236}">
                <a16:creationId xmlns:a16="http://schemas.microsoft.com/office/drawing/2014/main" id="{C164B892-B295-4014-AD85-B0F73E30C54D}"/>
              </a:ext>
            </a:extLst>
          </p:cNvPr>
          <p:cNvPicPr/>
          <p:nvPr/>
        </p:nvPicPr>
        <p:blipFill rotWithShape="1">
          <a:blip r:embed="rId7" cstate="print">
            <a:extLst>
              <a:ext uri="{28A0092B-C50C-407E-A947-70E740481C1C}">
                <a14:useLocalDpi xmlns:a14="http://schemas.microsoft.com/office/drawing/2010/main" val="0"/>
              </a:ext>
            </a:extLst>
          </a:blip>
          <a:srcRect b="20375"/>
          <a:stretch/>
        </p:blipFill>
        <p:spPr bwMode="auto">
          <a:xfrm>
            <a:off x="8309499" y="3773010"/>
            <a:ext cx="2044102" cy="24039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83152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03498-AAB1-4C9F-922A-CF9DEBCF959B}"/>
              </a:ext>
            </a:extLst>
          </p:cNvPr>
          <p:cNvSpPr>
            <a:spLocks noGrp="1"/>
          </p:cNvSpPr>
          <p:nvPr>
            <p:ph type="title"/>
          </p:nvPr>
        </p:nvSpPr>
        <p:spPr/>
        <p:txBody>
          <a:bodyPr>
            <a:normAutofit/>
          </a:bodyPr>
          <a:lstStyle/>
          <a:p>
            <a:r>
              <a:rPr lang="en-US" dirty="0"/>
              <a:t>How Does AMR Happen?</a:t>
            </a:r>
            <a:br>
              <a:rPr lang="en-US" dirty="0"/>
            </a:br>
            <a:r>
              <a:rPr lang="en-US" sz="2800" dirty="0"/>
              <a:t>Module 2, Activity #3</a:t>
            </a:r>
            <a:endParaRPr lang="en-US" dirty="0"/>
          </a:p>
        </p:txBody>
      </p:sp>
      <p:sp>
        <p:nvSpPr>
          <p:cNvPr id="3" name="Content Placeholder 2">
            <a:extLst>
              <a:ext uri="{FF2B5EF4-FFF2-40B4-BE49-F238E27FC236}">
                <a16:creationId xmlns:a16="http://schemas.microsoft.com/office/drawing/2014/main" id="{ECEB880B-F697-412E-B19C-3924FCA5CA5A}"/>
              </a:ext>
            </a:extLst>
          </p:cNvPr>
          <p:cNvSpPr>
            <a:spLocks noGrp="1"/>
          </p:cNvSpPr>
          <p:nvPr>
            <p:ph idx="1"/>
          </p:nvPr>
        </p:nvSpPr>
        <p:spPr>
          <a:xfrm>
            <a:off x="838201" y="1825625"/>
            <a:ext cx="8252534" cy="1938507"/>
          </a:xfrm>
        </p:spPr>
        <p:txBody>
          <a:bodyPr>
            <a:normAutofit/>
          </a:bodyPr>
          <a:lstStyle/>
          <a:p>
            <a:pPr marL="0" indent="0">
              <a:buNone/>
            </a:pPr>
            <a:r>
              <a:rPr lang="en-US" dirty="0"/>
              <a:t>Students will…</a:t>
            </a:r>
          </a:p>
          <a:p>
            <a:pPr marL="457200" lvl="1" indent="0">
              <a:buNone/>
            </a:pPr>
            <a:r>
              <a:rPr lang="en-US" dirty="0"/>
              <a:t>…</a:t>
            </a:r>
            <a:r>
              <a:rPr lang="en-US" b="1" dirty="0">
                <a:solidFill>
                  <a:schemeClr val="accent1"/>
                </a:solidFill>
                <a:hlinkClick r:id="rId2"/>
              </a:rPr>
              <a:t>create a visual model </a:t>
            </a:r>
            <a:r>
              <a:rPr lang="en-US" dirty="0"/>
              <a:t>of the process by which bacteria become resistant to antibiotics.</a:t>
            </a:r>
          </a:p>
          <a:p>
            <a:pPr marL="457200" lvl="1" indent="0">
              <a:buNone/>
            </a:pPr>
            <a:r>
              <a:rPr lang="en-US" dirty="0"/>
              <a:t>…begin to develop an understanding of the role humans play in the development of AMR in microbes.</a:t>
            </a:r>
          </a:p>
        </p:txBody>
      </p:sp>
      <p:pic>
        <p:nvPicPr>
          <p:cNvPr id="7" name="Graphic 6" descr="House">
            <a:hlinkClick r:id="rId3" action="ppaction://hlinksldjump"/>
            <a:extLst>
              <a:ext uri="{FF2B5EF4-FFF2-40B4-BE49-F238E27FC236}">
                <a16:creationId xmlns:a16="http://schemas.microsoft.com/office/drawing/2014/main" id="{79C6B5F7-9481-4F2C-A922-FB21C49ACA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5943600"/>
            <a:ext cx="914400" cy="914400"/>
          </a:xfrm>
          <a:prstGeom prst="rect">
            <a:avLst/>
          </a:prstGeom>
        </p:spPr>
      </p:pic>
    </p:spTree>
    <p:extLst>
      <p:ext uri="{BB962C8B-B14F-4D97-AF65-F5344CB8AC3E}">
        <p14:creationId xmlns:p14="http://schemas.microsoft.com/office/powerpoint/2010/main" val="3193160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03498-AAB1-4C9F-922A-CF9DEBCF959B}"/>
              </a:ext>
            </a:extLst>
          </p:cNvPr>
          <p:cNvSpPr>
            <a:spLocks noGrp="1"/>
          </p:cNvSpPr>
          <p:nvPr>
            <p:ph type="title"/>
          </p:nvPr>
        </p:nvSpPr>
        <p:spPr>
          <a:xfrm>
            <a:off x="838200" y="249837"/>
            <a:ext cx="9873343" cy="1633612"/>
          </a:xfrm>
        </p:spPr>
        <p:txBody>
          <a:bodyPr>
            <a:normAutofit fontScale="90000"/>
          </a:bodyPr>
          <a:lstStyle/>
          <a:p>
            <a:r>
              <a:rPr lang="en-US" dirty="0"/>
              <a:t>What Role Does DNA Play in the Life of a Bacterium?</a:t>
            </a:r>
            <a:br>
              <a:rPr lang="en-US" dirty="0"/>
            </a:br>
            <a:r>
              <a:rPr lang="en-US" sz="2800" dirty="0"/>
              <a:t>Module 2, Activity #4</a:t>
            </a:r>
            <a:endParaRPr lang="en-US" dirty="0"/>
          </a:p>
        </p:txBody>
      </p:sp>
      <p:sp>
        <p:nvSpPr>
          <p:cNvPr id="3" name="Content Placeholder 2">
            <a:extLst>
              <a:ext uri="{FF2B5EF4-FFF2-40B4-BE49-F238E27FC236}">
                <a16:creationId xmlns:a16="http://schemas.microsoft.com/office/drawing/2014/main" id="{ECEB880B-F697-412E-B19C-3924FCA5CA5A}"/>
              </a:ext>
            </a:extLst>
          </p:cNvPr>
          <p:cNvSpPr>
            <a:spLocks noGrp="1"/>
          </p:cNvSpPr>
          <p:nvPr>
            <p:ph idx="1"/>
          </p:nvPr>
        </p:nvSpPr>
        <p:spPr>
          <a:xfrm>
            <a:off x="838200" y="2251752"/>
            <a:ext cx="8252534" cy="3438833"/>
          </a:xfrm>
        </p:spPr>
        <p:txBody>
          <a:bodyPr>
            <a:noAutofit/>
          </a:bodyPr>
          <a:lstStyle/>
          <a:p>
            <a:pPr marL="0" indent="0">
              <a:buNone/>
            </a:pPr>
            <a:r>
              <a:rPr lang="en-US" sz="2400" dirty="0"/>
              <a:t>Students will…</a:t>
            </a:r>
          </a:p>
          <a:p>
            <a:pPr marL="457200" lvl="1" indent="0">
              <a:buNone/>
            </a:pPr>
            <a:r>
              <a:rPr lang="en-US" dirty="0"/>
              <a:t>…</a:t>
            </a:r>
            <a:r>
              <a:rPr lang="en-US" b="1" dirty="0">
                <a:solidFill>
                  <a:schemeClr val="accent1"/>
                </a:solidFill>
                <a:hlinkClick r:id="rId2">
                  <a:extLst>
                    <a:ext uri="{A12FA001-AC4F-418D-AE19-62706E023703}">
                      <ahyp:hlinkClr xmlns:ahyp="http://schemas.microsoft.com/office/drawing/2018/hyperlinkcolor" val="tx"/>
                    </a:ext>
                  </a:extLst>
                </a:hlinkClick>
              </a:rPr>
              <a:t>obtain information from several sources </a:t>
            </a:r>
            <a:r>
              <a:rPr lang="en-US" dirty="0"/>
              <a:t>in order to better make sense of the phenomenon presented.</a:t>
            </a:r>
          </a:p>
          <a:p>
            <a:pPr marL="457200" lvl="1" indent="0">
              <a:buNone/>
            </a:pPr>
            <a:r>
              <a:rPr lang="en-US" dirty="0"/>
              <a:t>…</a:t>
            </a:r>
            <a:r>
              <a:rPr lang="en-US" b="1" dirty="0">
                <a:solidFill>
                  <a:schemeClr val="accent1"/>
                </a:solidFill>
                <a:hlinkClick r:id="rId3">
                  <a:extLst>
                    <a:ext uri="{A12FA001-AC4F-418D-AE19-62706E023703}">
                      <ahyp:hlinkClr xmlns:ahyp="http://schemas.microsoft.com/office/drawing/2018/hyperlinkcolor" val="tx"/>
                    </a:ext>
                  </a:extLst>
                </a:hlinkClick>
              </a:rPr>
              <a:t>Incorporate their learning into a “final” model </a:t>
            </a:r>
            <a:r>
              <a:rPr lang="en-US" dirty="0"/>
              <a:t>of their understanding of the anchor phenomenon</a:t>
            </a:r>
          </a:p>
        </p:txBody>
      </p:sp>
      <p:pic>
        <p:nvPicPr>
          <p:cNvPr id="7" name="Graphic 6" descr="House">
            <a:hlinkClick r:id="rId4" action="ppaction://hlinksldjump"/>
            <a:extLst>
              <a:ext uri="{FF2B5EF4-FFF2-40B4-BE49-F238E27FC236}">
                <a16:creationId xmlns:a16="http://schemas.microsoft.com/office/drawing/2014/main" id="{79C6B5F7-9481-4F2C-A922-FB21C49ACAF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0" y="5943600"/>
            <a:ext cx="914400" cy="914400"/>
          </a:xfrm>
          <a:prstGeom prst="rect">
            <a:avLst/>
          </a:prstGeom>
        </p:spPr>
      </p:pic>
      <p:pic>
        <p:nvPicPr>
          <p:cNvPr id="5" name="Picture 4">
            <a:extLst>
              <a:ext uri="{FF2B5EF4-FFF2-40B4-BE49-F238E27FC236}">
                <a16:creationId xmlns:a16="http://schemas.microsoft.com/office/drawing/2014/main" id="{CFA637A9-97D0-4E3F-B15A-68A13A6CB26C}"/>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7393838" y="3902001"/>
            <a:ext cx="3161711" cy="2867222"/>
          </a:xfrm>
          <a:prstGeom prst="rect">
            <a:avLst/>
          </a:prstGeom>
        </p:spPr>
      </p:pic>
    </p:spTree>
    <p:extLst>
      <p:ext uri="{BB962C8B-B14F-4D97-AF65-F5344CB8AC3E}">
        <p14:creationId xmlns:p14="http://schemas.microsoft.com/office/powerpoint/2010/main" val="868126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76AE9-4B0E-4D53-8730-6AEA40D2C928}"/>
              </a:ext>
            </a:extLst>
          </p:cNvPr>
          <p:cNvSpPr>
            <a:spLocks noGrp="1"/>
          </p:cNvSpPr>
          <p:nvPr>
            <p:ph type="title"/>
          </p:nvPr>
        </p:nvSpPr>
        <p:spPr/>
        <p:txBody>
          <a:bodyPr/>
          <a:lstStyle/>
          <a:p>
            <a:r>
              <a:rPr lang="en-US" dirty="0"/>
              <a:t>Module 2 Debrief</a:t>
            </a:r>
          </a:p>
        </p:txBody>
      </p:sp>
      <p:sp>
        <p:nvSpPr>
          <p:cNvPr id="3" name="Content Placeholder 2">
            <a:extLst>
              <a:ext uri="{FF2B5EF4-FFF2-40B4-BE49-F238E27FC236}">
                <a16:creationId xmlns:a16="http://schemas.microsoft.com/office/drawing/2014/main" id="{0E703E50-2A24-4EAD-97F6-51A87761BB0F}"/>
              </a:ext>
            </a:extLst>
          </p:cNvPr>
          <p:cNvSpPr>
            <a:spLocks noGrp="1"/>
          </p:cNvSpPr>
          <p:nvPr>
            <p:ph idx="1"/>
          </p:nvPr>
        </p:nvSpPr>
        <p:spPr>
          <a:xfrm>
            <a:off x="838200" y="1722391"/>
            <a:ext cx="9873343" cy="4770484"/>
          </a:xfrm>
        </p:spPr>
        <p:txBody>
          <a:bodyPr>
            <a:normAutofit fontScale="85000" lnSpcReduction="20000"/>
          </a:bodyPr>
          <a:lstStyle/>
          <a:p>
            <a:pPr marL="0" indent="0">
              <a:buNone/>
            </a:pPr>
            <a:r>
              <a:rPr lang="en-US" sz="3600" b="1" dirty="0"/>
              <a:t>What did we learn?</a:t>
            </a:r>
          </a:p>
          <a:p>
            <a:r>
              <a:rPr lang="en-US" dirty="0"/>
              <a:t>You generated questions that got you thinking more about the pet store puppy problem.  How will  you use these questions to help guide the next steps in learning about the phenomenon?  </a:t>
            </a:r>
          </a:p>
          <a:p>
            <a:r>
              <a:rPr lang="en-US" dirty="0"/>
              <a:t>The AMR process activity provided you with a concrete experience that reinforced the learning from the models that you generated. This inductive card sort helped you visualize how these processes, people, and places interact.  While there are several “correct” ways these cards can be organized, it is important that you understand the role that humans play in the development of antimicrobial-resistant microbes.</a:t>
            </a:r>
          </a:p>
          <a:p>
            <a:r>
              <a:rPr lang="en-US" dirty="0"/>
              <a:t>You should have learned about the role that DNA plays in the life of bacteria; that bacteria contain circular chromosomes consisting of DNA which codes for the production of RNA and proteins.  These proteins may enable them to resist antibiotics through a variety of mechanisms, allowing resistant bacteria to better survive in the presence of antimicrobial substances and drugs.</a:t>
            </a:r>
          </a:p>
        </p:txBody>
      </p:sp>
      <p:pic>
        <p:nvPicPr>
          <p:cNvPr id="4" name="Graphic 51" descr="Puzzle pieces">
            <a:extLst>
              <a:ext uri="{FF2B5EF4-FFF2-40B4-BE49-F238E27FC236}">
                <a16:creationId xmlns:a16="http://schemas.microsoft.com/office/drawing/2014/main" id="{3425F7BD-9206-4867-BDC9-108FC8FC3DC1}"/>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07895" y="178784"/>
            <a:ext cx="1884045" cy="1884045"/>
          </a:xfrm>
          <a:prstGeom prst="rect">
            <a:avLst/>
          </a:prstGeom>
          <a:effectLst>
            <a:outerShdw blurRad="50800" dist="38100" dir="2700000" algn="tl" rotWithShape="0">
              <a:prstClr val="black">
                <a:alpha val="40000"/>
              </a:prstClr>
            </a:outerShdw>
          </a:effectLst>
        </p:spPr>
      </p:pic>
      <p:pic>
        <p:nvPicPr>
          <p:cNvPr id="5" name="Graphic 4" descr="House">
            <a:hlinkClick r:id="rId4" action="ppaction://hlinksldjump"/>
            <a:extLst>
              <a:ext uri="{FF2B5EF4-FFF2-40B4-BE49-F238E27FC236}">
                <a16:creationId xmlns:a16="http://schemas.microsoft.com/office/drawing/2014/main" id="{004FA7DF-78BD-46A4-82BA-1B8AAC7B48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0" y="5943600"/>
            <a:ext cx="914400" cy="914400"/>
          </a:xfrm>
          <a:prstGeom prst="rect">
            <a:avLst/>
          </a:prstGeom>
        </p:spPr>
      </p:pic>
    </p:spTree>
    <p:extLst>
      <p:ext uri="{BB962C8B-B14F-4D97-AF65-F5344CB8AC3E}">
        <p14:creationId xmlns:p14="http://schemas.microsoft.com/office/powerpoint/2010/main" val="2096191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03498-AAB1-4C9F-922A-CF9DEBCF959B}"/>
              </a:ext>
            </a:extLst>
          </p:cNvPr>
          <p:cNvSpPr>
            <a:spLocks noGrp="1"/>
          </p:cNvSpPr>
          <p:nvPr>
            <p:ph type="title"/>
          </p:nvPr>
        </p:nvSpPr>
        <p:spPr/>
        <p:txBody>
          <a:bodyPr>
            <a:normAutofit fontScale="90000"/>
          </a:bodyPr>
          <a:lstStyle/>
          <a:p>
            <a:r>
              <a:rPr lang="en-US" dirty="0"/>
              <a:t>Determining Resistance in Bacterial Populations?</a:t>
            </a:r>
            <a:br>
              <a:rPr lang="en-US" dirty="0"/>
            </a:br>
            <a:r>
              <a:rPr lang="en-US" sz="2800" dirty="0"/>
              <a:t>Module 3, Activity #5</a:t>
            </a:r>
            <a:endParaRPr lang="en-US" dirty="0"/>
          </a:p>
        </p:txBody>
      </p:sp>
      <p:sp>
        <p:nvSpPr>
          <p:cNvPr id="3" name="Content Placeholder 2">
            <a:extLst>
              <a:ext uri="{FF2B5EF4-FFF2-40B4-BE49-F238E27FC236}">
                <a16:creationId xmlns:a16="http://schemas.microsoft.com/office/drawing/2014/main" id="{ECEB880B-F697-412E-B19C-3924FCA5CA5A}"/>
              </a:ext>
            </a:extLst>
          </p:cNvPr>
          <p:cNvSpPr>
            <a:spLocks noGrp="1"/>
          </p:cNvSpPr>
          <p:nvPr>
            <p:ph idx="1"/>
          </p:nvPr>
        </p:nvSpPr>
        <p:spPr>
          <a:xfrm>
            <a:off x="838200" y="2091955"/>
            <a:ext cx="8252534" cy="3115343"/>
          </a:xfrm>
        </p:spPr>
        <p:txBody>
          <a:bodyPr>
            <a:normAutofit/>
          </a:bodyPr>
          <a:lstStyle/>
          <a:p>
            <a:pPr marL="0" indent="0">
              <a:buNone/>
            </a:pPr>
            <a:r>
              <a:rPr lang="en-US" dirty="0"/>
              <a:t>Students will…</a:t>
            </a:r>
          </a:p>
          <a:p>
            <a:pPr marL="457200" lvl="1" indent="0">
              <a:buNone/>
            </a:pPr>
            <a:r>
              <a:rPr lang="en-US" dirty="0"/>
              <a:t>…engage in </a:t>
            </a:r>
            <a:r>
              <a:rPr lang="en-US" b="1" dirty="0">
                <a:solidFill>
                  <a:schemeClr val="accent1"/>
                </a:solidFill>
                <a:hlinkClick r:id="rId2">
                  <a:extLst>
                    <a:ext uri="{A12FA001-AC4F-418D-AE19-62706E023703}">
                      <ahyp:hlinkClr xmlns:ahyp="http://schemas.microsoft.com/office/drawing/2018/hyperlinkcolor" val="tx"/>
                    </a:ext>
                  </a:extLst>
                </a:hlinkClick>
              </a:rPr>
              <a:t>a hands-on investigation </a:t>
            </a:r>
            <a:r>
              <a:rPr lang="en-US" dirty="0"/>
              <a:t>to determine whether or not antibiotic resistance is present in a population of bacteria.</a:t>
            </a:r>
          </a:p>
          <a:p>
            <a:pPr marL="457200" lvl="1" indent="0">
              <a:buNone/>
            </a:pPr>
            <a:r>
              <a:rPr lang="en-US" dirty="0"/>
              <a:t>…</a:t>
            </a:r>
            <a:r>
              <a:rPr lang="en-US" b="1" dirty="0">
                <a:solidFill>
                  <a:schemeClr val="accent1"/>
                </a:solidFill>
                <a:hlinkClick r:id="rId3"/>
              </a:rPr>
              <a:t>a</a:t>
            </a:r>
            <a:r>
              <a:rPr lang="en-US" b="1" dirty="0">
                <a:solidFill>
                  <a:schemeClr val="accent1"/>
                </a:solidFill>
                <a:hlinkClick r:id="rId3">
                  <a:extLst>
                    <a:ext uri="{A12FA001-AC4F-418D-AE19-62706E023703}">
                      <ahyp:hlinkClr xmlns:ahyp="http://schemas.microsoft.com/office/drawing/2018/hyperlinkcolor" val="tx"/>
                    </a:ext>
                  </a:extLst>
                </a:hlinkClick>
              </a:rPr>
              <a:t>sk new questions </a:t>
            </a:r>
            <a:r>
              <a:rPr lang="en-US" dirty="0"/>
              <a:t>using </a:t>
            </a:r>
            <a:r>
              <a:rPr lang="en-US" b="1" dirty="0">
                <a:solidFill>
                  <a:schemeClr val="accent1"/>
                </a:solidFill>
                <a:hlinkClick r:id="rId4"/>
              </a:rPr>
              <a:t>the information from the investigation</a:t>
            </a:r>
            <a:r>
              <a:rPr lang="en-US" dirty="0"/>
              <a:t> to continue to </a:t>
            </a:r>
            <a:r>
              <a:rPr lang="en-US" b="1" dirty="0">
                <a:solidFill>
                  <a:schemeClr val="accent1"/>
                </a:solidFill>
                <a:hlinkClick r:id="rId5"/>
              </a:rPr>
              <a:t>refine their thinking </a:t>
            </a:r>
            <a:r>
              <a:rPr lang="en-US" dirty="0"/>
              <a:t>around the anchor phenomenon.</a:t>
            </a:r>
          </a:p>
        </p:txBody>
      </p:sp>
      <p:pic>
        <p:nvPicPr>
          <p:cNvPr id="9" name="Graphic 8" descr="House">
            <a:hlinkClick r:id="rId6" action="ppaction://hlinksldjump"/>
            <a:extLst>
              <a:ext uri="{FF2B5EF4-FFF2-40B4-BE49-F238E27FC236}">
                <a16:creationId xmlns:a16="http://schemas.microsoft.com/office/drawing/2014/main" id="{0751BF0E-F551-499E-8906-CE19D853B33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0" y="5943600"/>
            <a:ext cx="914400" cy="914400"/>
          </a:xfrm>
          <a:prstGeom prst="rect">
            <a:avLst/>
          </a:prstGeom>
        </p:spPr>
      </p:pic>
      <p:pic>
        <p:nvPicPr>
          <p:cNvPr id="10" name="Picture 9">
            <a:extLst>
              <a:ext uri="{FF2B5EF4-FFF2-40B4-BE49-F238E27FC236}">
                <a16:creationId xmlns:a16="http://schemas.microsoft.com/office/drawing/2014/main" id="{F24850C2-9BEA-470B-9869-2ECA08E39AE5}"/>
              </a:ext>
            </a:extLst>
          </p:cNvPr>
          <p:cNvPicPr/>
          <p:nvPr/>
        </p:nvPicPr>
        <p:blipFill rotWithShape="1">
          <a:blip r:embed="rId9" cstate="print">
            <a:extLst>
              <a:ext uri="{28A0092B-C50C-407E-A947-70E740481C1C}">
                <a14:useLocalDpi xmlns:a14="http://schemas.microsoft.com/office/drawing/2010/main" val="0"/>
              </a:ext>
            </a:extLst>
          </a:blip>
          <a:srcRect l="2435" r="4198" b="2924"/>
          <a:stretch/>
        </p:blipFill>
        <p:spPr bwMode="auto">
          <a:xfrm rot="7761850">
            <a:off x="7236980" y="3959917"/>
            <a:ext cx="2396703" cy="29294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59589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03498-AAB1-4C9F-922A-CF9DEBCF959B}"/>
              </a:ext>
            </a:extLst>
          </p:cNvPr>
          <p:cNvSpPr>
            <a:spLocks noGrp="1"/>
          </p:cNvSpPr>
          <p:nvPr>
            <p:ph type="title"/>
          </p:nvPr>
        </p:nvSpPr>
        <p:spPr/>
        <p:txBody>
          <a:bodyPr>
            <a:normAutofit fontScale="90000"/>
          </a:bodyPr>
          <a:lstStyle/>
          <a:p>
            <a:r>
              <a:rPr lang="en-US" dirty="0"/>
              <a:t>Transforming Bacterial DNA: Ampicillin Resistance</a:t>
            </a:r>
            <a:br>
              <a:rPr lang="en-US" dirty="0"/>
            </a:br>
            <a:r>
              <a:rPr lang="en-US" sz="2800" dirty="0"/>
              <a:t>Module 3, Activity #6</a:t>
            </a:r>
            <a:endParaRPr lang="en-US" dirty="0"/>
          </a:p>
        </p:txBody>
      </p:sp>
      <p:sp>
        <p:nvSpPr>
          <p:cNvPr id="3" name="Content Placeholder 2">
            <a:extLst>
              <a:ext uri="{FF2B5EF4-FFF2-40B4-BE49-F238E27FC236}">
                <a16:creationId xmlns:a16="http://schemas.microsoft.com/office/drawing/2014/main" id="{ECEB880B-F697-412E-B19C-3924FCA5CA5A}"/>
              </a:ext>
            </a:extLst>
          </p:cNvPr>
          <p:cNvSpPr>
            <a:spLocks noGrp="1"/>
          </p:cNvSpPr>
          <p:nvPr>
            <p:ph idx="1"/>
          </p:nvPr>
        </p:nvSpPr>
        <p:spPr>
          <a:xfrm>
            <a:off x="838200" y="2064628"/>
            <a:ext cx="8252534" cy="2728743"/>
          </a:xfrm>
        </p:spPr>
        <p:txBody>
          <a:bodyPr>
            <a:normAutofit/>
          </a:bodyPr>
          <a:lstStyle/>
          <a:p>
            <a:pPr marL="0" indent="0">
              <a:buNone/>
            </a:pPr>
            <a:r>
              <a:rPr lang="en-US" dirty="0"/>
              <a:t>Students will…</a:t>
            </a:r>
          </a:p>
          <a:p>
            <a:pPr marL="457200" lvl="1" indent="0">
              <a:buNone/>
            </a:pPr>
            <a:r>
              <a:rPr lang="en-US" dirty="0"/>
              <a:t>…</a:t>
            </a:r>
            <a:r>
              <a:rPr lang="en-US" b="1" dirty="0">
                <a:solidFill>
                  <a:schemeClr val="accent1"/>
                </a:solidFill>
                <a:hlinkClick r:id="rId2"/>
              </a:rPr>
              <a:t>engage in a complex investigation </a:t>
            </a:r>
            <a:r>
              <a:rPr lang="en-US" dirty="0"/>
              <a:t>to better understand the methods used by researchers to </a:t>
            </a:r>
            <a:r>
              <a:rPr lang="en-US" b="1" dirty="0">
                <a:solidFill>
                  <a:schemeClr val="accent1"/>
                </a:solidFill>
                <a:hlinkClick r:id="rId3"/>
              </a:rPr>
              <a:t>learn more about antibiotic resistant populations</a:t>
            </a:r>
            <a:r>
              <a:rPr lang="en-US" dirty="0"/>
              <a:t>.</a:t>
            </a:r>
          </a:p>
          <a:p>
            <a:pPr marL="457200" lvl="1" indent="0">
              <a:buNone/>
            </a:pPr>
            <a:r>
              <a:rPr lang="en-US" dirty="0"/>
              <a:t>…discuss how bacterial DNA transformation in a lab </a:t>
            </a:r>
            <a:r>
              <a:rPr lang="en-US" b="1" dirty="0">
                <a:solidFill>
                  <a:schemeClr val="accent1"/>
                </a:solidFill>
                <a:hlinkClick r:id="rId4"/>
              </a:rPr>
              <a:t>might lead to solutions for problems </a:t>
            </a:r>
            <a:r>
              <a:rPr lang="en-US" dirty="0"/>
              <a:t>arising from antibiotic resistance in agriculture</a:t>
            </a:r>
          </a:p>
        </p:txBody>
      </p:sp>
      <p:pic>
        <p:nvPicPr>
          <p:cNvPr id="6" name="Picture 5">
            <a:extLst>
              <a:ext uri="{FF2B5EF4-FFF2-40B4-BE49-F238E27FC236}">
                <a16:creationId xmlns:a16="http://schemas.microsoft.com/office/drawing/2014/main" id="{4FA17686-89C9-436F-ACE1-E394AC3FE29F}"/>
              </a:ext>
            </a:extLst>
          </p:cNvPr>
          <p:cNvPicPr/>
          <p:nvPr/>
        </p:nvPicPr>
        <p:blipFill rotWithShape="1">
          <a:blip r:embed="rId5" cstate="print">
            <a:extLst>
              <a:ext uri="{28A0092B-C50C-407E-A947-70E740481C1C}">
                <a14:useLocalDpi xmlns:a14="http://schemas.microsoft.com/office/drawing/2010/main" val="0"/>
              </a:ext>
            </a:extLst>
          </a:blip>
          <a:srcRect t="6944" b="34126"/>
          <a:stretch/>
        </p:blipFill>
        <p:spPr bwMode="auto">
          <a:xfrm>
            <a:off x="7411453" y="4283242"/>
            <a:ext cx="2560772" cy="2209633"/>
          </a:xfrm>
          <a:prstGeom prst="rect">
            <a:avLst/>
          </a:prstGeom>
          <a:ln>
            <a:noFill/>
          </a:ln>
          <a:extLst>
            <a:ext uri="{53640926-AAD7-44D8-BBD7-CCE9431645EC}">
              <a14:shadowObscured xmlns:a14="http://schemas.microsoft.com/office/drawing/2010/main"/>
            </a:ext>
          </a:extLst>
        </p:spPr>
      </p:pic>
      <p:sp>
        <p:nvSpPr>
          <p:cNvPr id="7" name="Text Box 9">
            <a:extLst>
              <a:ext uri="{FF2B5EF4-FFF2-40B4-BE49-F238E27FC236}">
                <a16:creationId xmlns:a16="http://schemas.microsoft.com/office/drawing/2014/main" id="{079FBC82-D3EE-4663-B5E1-8223A4FC049A}"/>
              </a:ext>
            </a:extLst>
          </p:cNvPr>
          <p:cNvSpPr txBox="1"/>
          <p:nvPr/>
        </p:nvSpPr>
        <p:spPr>
          <a:xfrm>
            <a:off x="8029760" y="6235700"/>
            <a:ext cx="1952625"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9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Photo credit:  Iowa State University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Graphic 8" descr="House">
            <a:hlinkClick r:id="rId6" action="ppaction://hlinksldjump"/>
            <a:extLst>
              <a:ext uri="{FF2B5EF4-FFF2-40B4-BE49-F238E27FC236}">
                <a16:creationId xmlns:a16="http://schemas.microsoft.com/office/drawing/2014/main" id="{2114206A-0DD5-41F6-918B-2F97431F48F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0" y="5943600"/>
            <a:ext cx="914400" cy="914400"/>
          </a:xfrm>
          <a:prstGeom prst="rect">
            <a:avLst/>
          </a:prstGeom>
        </p:spPr>
      </p:pic>
    </p:spTree>
    <p:extLst>
      <p:ext uri="{BB962C8B-B14F-4D97-AF65-F5344CB8AC3E}">
        <p14:creationId xmlns:p14="http://schemas.microsoft.com/office/powerpoint/2010/main" val="95495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03498-AAB1-4C9F-922A-CF9DEBCF959B}"/>
              </a:ext>
            </a:extLst>
          </p:cNvPr>
          <p:cNvSpPr>
            <a:spLocks noGrp="1"/>
          </p:cNvSpPr>
          <p:nvPr>
            <p:ph type="title"/>
          </p:nvPr>
        </p:nvSpPr>
        <p:spPr/>
        <p:txBody>
          <a:bodyPr>
            <a:normAutofit/>
          </a:bodyPr>
          <a:lstStyle/>
          <a:p>
            <a:r>
              <a:rPr lang="en-US" dirty="0"/>
              <a:t>One Health in Action</a:t>
            </a:r>
            <a:br>
              <a:rPr lang="en-US" dirty="0"/>
            </a:br>
            <a:r>
              <a:rPr lang="en-US" sz="2800" dirty="0"/>
              <a:t>Module 3, Activity #7</a:t>
            </a:r>
            <a:endParaRPr lang="en-US" dirty="0"/>
          </a:p>
        </p:txBody>
      </p:sp>
      <p:sp>
        <p:nvSpPr>
          <p:cNvPr id="7" name="Text Box 9">
            <a:extLst>
              <a:ext uri="{FF2B5EF4-FFF2-40B4-BE49-F238E27FC236}">
                <a16:creationId xmlns:a16="http://schemas.microsoft.com/office/drawing/2014/main" id="{079FBC82-D3EE-4663-B5E1-8223A4FC049A}"/>
              </a:ext>
            </a:extLst>
          </p:cNvPr>
          <p:cNvSpPr txBox="1"/>
          <p:nvPr/>
        </p:nvSpPr>
        <p:spPr>
          <a:xfrm>
            <a:off x="8029760" y="6235700"/>
            <a:ext cx="1952625"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9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Photo credit:  Iowa State University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F5E9B147-CCB8-44C5-8508-9294147C1593}"/>
              </a:ext>
            </a:extLst>
          </p:cNvPr>
          <p:cNvSpPr>
            <a:spLocks noGrp="1"/>
          </p:cNvSpPr>
          <p:nvPr>
            <p:ph idx="1"/>
          </p:nvPr>
        </p:nvSpPr>
        <p:spPr>
          <a:xfrm>
            <a:off x="838200" y="1825625"/>
            <a:ext cx="8873971" cy="4351338"/>
          </a:xfrm>
        </p:spPr>
        <p:txBody>
          <a:bodyPr>
            <a:normAutofit/>
          </a:bodyPr>
          <a:lstStyle/>
          <a:p>
            <a:pPr marL="0" indent="0">
              <a:buNone/>
            </a:pPr>
            <a:r>
              <a:rPr lang="en-US" dirty="0"/>
              <a:t>Students will…</a:t>
            </a:r>
          </a:p>
          <a:p>
            <a:pPr marL="0" indent="0">
              <a:buNone/>
            </a:pPr>
            <a:r>
              <a:rPr lang="en-US" dirty="0"/>
              <a:t>…thoughtfully discuss the major tenets of the One Health initiative and </a:t>
            </a:r>
            <a:r>
              <a:rPr lang="en-US" b="1" dirty="0">
                <a:solidFill>
                  <a:schemeClr val="accent1"/>
                </a:solidFill>
                <a:hlinkClick r:id="rId2"/>
              </a:rPr>
              <a:t>how it can be used </a:t>
            </a:r>
            <a:r>
              <a:rPr lang="en-US" dirty="0"/>
              <a:t>to mitigate the effects of antimicrobials in agriculture and beyond</a:t>
            </a:r>
          </a:p>
          <a:p>
            <a:pPr marL="0" indent="0">
              <a:buNone/>
            </a:pPr>
            <a:r>
              <a:rPr lang="en-US" dirty="0"/>
              <a:t>…</a:t>
            </a:r>
            <a:r>
              <a:rPr lang="en-US" b="1" dirty="0">
                <a:solidFill>
                  <a:schemeClr val="accent1"/>
                </a:solidFill>
                <a:hlinkClick r:id="rId3"/>
              </a:rPr>
              <a:t>explore the antibiotic use pathways </a:t>
            </a:r>
            <a:r>
              <a:rPr lang="en-US" dirty="0"/>
              <a:t>in each of the One Health domains and connections among them</a:t>
            </a:r>
          </a:p>
          <a:p>
            <a:pPr marL="0" indent="0">
              <a:buNone/>
            </a:pPr>
            <a:r>
              <a:rPr lang="en-US" dirty="0"/>
              <a:t>…</a:t>
            </a:r>
            <a:r>
              <a:rPr lang="en-US" b="1" dirty="0">
                <a:solidFill>
                  <a:schemeClr val="accent1"/>
                </a:solidFill>
                <a:hlinkClick r:id="rId4"/>
              </a:rPr>
              <a:t>negotiate peer-to-peer conversations in order to develop consensus understanding </a:t>
            </a:r>
            <a:r>
              <a:rPr lang="en-US" dirty="0"/>
              <a:t>of the One Health initiative</a:t>
            </a:r>
          </a:p>
        </p:txBody>
      </p:sp>
      <p:pic>
        <p:nvPicPr>
          <p:cNvPr id="8" name="Graphic 7" descr="House">
            <a:hlinkClick r:id="rId5" action="ppaction://hlinksldjump"/>
            <a:extLst>
              <a:ext uri="{FF2B5EF4-FFF2-40B4-BE49-F238E27FC236}">
                <a16:creationId xmlns:a16="http://schemas.microsoft.com/office/drawing/2014/main" id="{293DE7A7-6CF2-4061-8C66-F3CAAD4F100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0" y="5943600"/>
            <a:ext cx="914400" cy="914400"/>
          </a:xfrm>
          <a:prstGeom prst="rect">
            <a:avLst/>
          </a:prstGeom>
        </p:spPr>
      </p:pic>
      <p:pic>
        <p:nvPicPr>
          <p:cNvPr id="9" name="Picture 8">
            <a:extLst>
              <a:ext uri="{FF2B5EF4-FFF2-40B4-BE49-F238E27FC236}">
                <a16:creationId xmlns:a16="http://schemas.microsoft.com/office/drawing/2014/main" id="{F5DC0256-7D47-43F8-9007-9E54B4EB441D}"/>
              </a:ext>
            </a:extLst>
          </p:cNvPr>
          <p:cNvPicPr/>
          <p:nvPr/>
        </p:nvPicPr>
        <p:blipFill rotWithShape="1">
          <a:blip r:embed="rId8" cstate="print">
            <a:extLst>
              <a:ext uri="{28A0092B-C50C-407E-A947-70E740481C1C}">
                <a14:useLocalDpi xmlns:a14="http://schemas.microsoft.com/office/drawing/2010/main" val="0"/>
              </a:ext>
            </a:extLst>
          </a:blip>
          <a:srcRect l="5497" t="37093" r="44799" b="9"/>
          <a:stretch/>
        </p:blipFill>
        <p:spPr bwMode="auto">
          <a:xfrm>
            <a:off x="9006072" y="5410835"/>
            <a:ext cx="1600200" cy="11677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26072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76AE9-4B0E-4D53-8730-6AEA40D2C928}"/>
              </a:ext>
            </a:extLst>
          </p:cNvPr>
          <p:cNvSpPr>
            <a:spLocks noGrp="1"/>
          </p:cNvSpPr>
          <p:nvPr>
            <p:ph type="title"/>
          </p:nvPr>
        </p:nvSpPr>
        <p:spPr/>
        <p:txBody>
          <a:bodyPr/>
          <a:lstStyle/>
          <a:p>
            <a:r>
              <a:rPr lang="en-US" dirty="0"/>
              <a:t>Module 3 Debrief</a:t>
            </a:r>
          </a:p>
        </p:txBody>
      </p:sp>
      <p:sp>
        <p:nvSpPr>
          <p:cNvPr id="3" name="Content Placeholder 2">
            <a:extLst>
              <a:ext uri="{FF2B5EF4-FFF2-40B4-BE49-F238E27FC236}">
                <a16:creationId xmlns:a16="http://schemas.microsoft.com/office/drawing/2014/main" id="{0E703E50-2A24-4EAD-97F6-51A87761BB0F}"/>
              </a:ext>
            </a:extLst>
          </p:cNvPr>
          <p:cNvSpPr>
            <a:spLocks noGrp="1"/>
          </p:cNvSpPr>
          <p:nvPr>
            <p:ph idx="1"/>
          </p:nvPr>
        </p:nvSpPr>
        <p:spPr>
          <a:xfrm>
            <a:off x="838200" y="1722391"/>
            <a:ext cx="9873343" cy="4770484"/>
          </a:xfrm>
        </p:spPr>
        <p:txBody>
          <a:bodyPr>
            <a:normAutofit fontScale="92500" lnSpcReduction="10000"/>
          </a:bodyPr>
          <a:lstStyle/>
          <a:p>
            <a:pPr marL="0" indent="0">
              <a:buNone/>
            </a:pPr>
            <a:r>
              <a:rPr lang="en-US" sz="3600" b="1" dirty="0"/>
              <a:t>What did we learn?</a:t>
            </a:r>
          </a:p>
          <a:p>
            <a:r>
              <a:rPr lang="en-US" dirty="0"/>
              <a:t>You should recognize that there are practical ways we can see whether or not bacteria are resistant using fairly simple lab techniques.</a:t>
            </a:r>
          </a:p>
          <a:p>
            <a:r>
              <a:rPr lang="en-US" dirty="0"/>
              <a:t>You discussed how bacterial DNA transformation in a lab might allow researchers to 1) better understand the mechanisms of resistance, and 2) develop potential solutions to the problem.</a:t>
            </a:r>
          </a:p>
          <a:p>
            <a:r>
              <a:rPr lang="en-US" dirty="0"/>
              <a:t>You should understand how people, animals, and the environment interact and coexist to support one another.  The One Health initiative provides a structure in which to discuss these impacts and allows us to better see the “50,000 foot” perspective after having been “in the weeds” throughout Activities #5 and #6.  Systems are complex and interconnected, but work is being done to promote healthy ecosystems and processes.</a:t>
            </a:r>
          </a:p>
        </p:txBody>
      </p:sp>
      <p:pic>
        <p:nvPicPr>
          <p:cNvPr id="4" name="Graphic 51" descr="Puzzle pieces">
            <a:extLst>
              <a:ext uri="{FF2B5EF4-FFF2-40B4-BE49-F238E27FC236}">
                <a16:creationId xmlns:a16="http://schemas.microsoft.com/office/drawing/2014/main" id="{0AAEB7A1-6EC0-4580-8884-2969849FB80A}"/>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74225" y="187661"/>
            <a:ext cx="1884045" cy="1884045"/>
          </a:xfrm>
          <a:prstGeom prst="rect">
            <a:avLst/>
          </a:prstGeom>
          <a:effectLst>
            <a:outerShdw blurRad="50800" dist="38100" dir="2700000" algn="tl" rotWithShape="0">
              <a:prstClr val="black">
                <a:alpha val="40000"/>
              </a:prstClr>
            </a:outerShdw>
          </a:effectLst>
        </p:spPr>
      </p:pic>
      <p:pic>
        <p:nvPicPr>
          <p:cNvPr id="5" name="Graphic 4" descr="House">
            <a:hlinkClick r:id="rId4" action="ppaction://hlinksldjump"/>
            <a:extLst>
              <a:ext uri="{FF2B5EF4-FFF2-40B4-BE49-F238E27FC236}">
                <a16:creationId xmlns:a16="http://schemas.microsoft.com/office/drawing/2014/main" id="{EF438B2F-355F-4800-B8DD-554585ADF92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0" y="5943600"/>
            <a:ext cx="914400" cy="914400"/>
          </a:xfrm>
          <a:prstGeom prst="rect">
            <a:avLst/>
          </a:prstGeom>
        </p:spPr>
      </p:pic>
    </p:spTree>
    <p:extLst>
      <p:ext uri="{BB962C8B-B14F-4D97-AF65-F5344CB8AC3E}">
        <p14:creationId xmlns:p14="http://schemas.microsoft.com/office/powerpoint/2010/main" val="91358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03498-AAB1-4C9F-922A-CF9DEBCF959B}"/>
              </a:ext>
            </a:extLst>
          </p:cNvPr>
          <p:cNvSpPr>
            <a:spLocks noGrp="1"/>
          </p:cNvSpPr>
          <p:nvPr>
            <p:ph type="title"/>
          </p:nvPr>
        </p:nvSpPr>
        <p:spPr>
          <a:xfrm>
            <a:off x="838200" y="365125"/>
            <a:ext cx="9873343" cy="1738883"/>
          </a:xfrm>
        </p:spPr>
        <p:txBody>
          <a:bodyPr>
            <a:normAutofit fontScale="90000"/>
          </a:bodyPr>
          <a:lstStyle/>
          <a:p>
            <a:r>
              <a:rPr lang="en-US" dirty="0" err="1"/>
              <a:t>Jyll</a:t>
            </a:r>
            <a:r>
              <a:rPr lang="en-US" dirty="0"/>
              <a:t> &amp; </a:t>
            </a:r>
            <a:r>
              <a:rPr lang="en-US" dirty="0" err="1"/>
              <a:t>Jakk</a:t>
            </a:r>
            <a:r>
              <a:rPr lang="en-US" dirty="0"/>
              <a:t> think about Antimicrobial Resistance</a:t>
            </a:r>
            <a:br>
              <a:rPr lang="en-US" dirty="0"/>
            </a:br>
            <a:r>
              <a:rPr lang="en-US" sz="2800" dirty="0"/>
              <a:t>Module 4, Activity #8</a:t>
            </a:r>
            <a:endParaRPr lang="en-US" dirty="0"/>
          </a:p>
        </p:txBody>
      </p:sp>
      <p:sp>
        <p:nvSpPr>
          <p:cNvPr id="7" name="Text Box 9">
            <a:extLst>
              <a:ext uri="{FF2B5EF4-FFF2-40B4-BE49-F238E27FC236}">
                <a16:creationId xmlns:a16="http://schemas.microsoft.com/office/drawing/2014/main" id="{079FBC82-D3EE-4663-B5E1-8223A4FC049A}"/>
              </a:ext>
            </a:extLst>
          </p:cNvPr>
          <p:cNvSpPr txBox="1"/>
          <p:nvPr/>
        </p:nvSpPr>
        <p:spPr>
          <a:xfrm>
            <a:off x="8029760" y="6235700"/>
            <a:ext cx="1952625"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9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Photo credit:  Iowa State University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Graphic 5" descr="House">
            <a:hlinkClick r:id="rId2" action="ppaction://hlinksldjump"/>
            <a:extLst>
              <a:ext uri="{FF2B5EF4-FFF2-40B4-BE49-F238E27FC236}">
                <a16:creationId xmlns:a16="http://schemas.microsoft.com/office/drawing/2014/main" id="{F95017B7-FA68-4B81-AF65-7C1F354CB8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5943600"/>
            <a:ext cx="914400" cy="914400"/>
          </a:xfrm>
          <a:prstGeom prst="rect">
            <a:avLst/>
          </a:prstGeom>
        </p:spPr>
      </p:pic>
      <p:sp>
        <p:nvSpPr>
          <p:cNvPr id="4" name="Content Placeholder 3">
            <a:extLst>
              <a:ext uri="{FF2B5EF4-FFF2-40B4-BE49-F238E27FC236}">
                <a16:creationId xmlns:a16="http://schemas.microsoft.com/office/drawing/2014/main" id="{7DA93037-7699-47BC-ACA6-A0FE98A9AB3D}"/>
              </a:ext>
            </a:extLst>
          </p:cNvPr>
          <p:cNvSpPr>
            <a:spLocks noGrp="1"/>
          </p:cNvSpPr>
          <p:nvPr>
            <p:ph idx="1"/>
          </p:nvPr>
        </p:nvSpPr>
        <p:spPr>
          <a:xfrm>
            <a:off x="838200" y="2521257"/>
            <a:ext cx="4742847" cy="3655705"/>
          </a:xfrm>
        </p:spPr>
        <p:txBody>
          <a:bodyPr>
            <a:normAutofit lnSpcReduction="10000"/>
          </a:bodyPr>
          <a:lstStyle/>
          <a:p>
            <a:r>
              <a:rPr lang="en-US" dirty="0"/>
              <a:t>Use what you know about antimicrobial resistance and the use of antibiotics in agriculture, to decide who you agree with more – </a:t>
            </a:r>
            <a:r>
              <a:rPr lang="en-US" dirty="0" err="1"/>
              <a:t>Jyll</a:t>
            </a:r>
            <a:r>
              <a:rPr lang="en-US" dirty="0"/>
              <a:t> or </a:t>
            </a:r>
            <a:r>
              <a:rPr lang="en-US" dirty="0" err="1"/>
              <a:t>Jakk</a:t>
            </a:r>
            <a:r>
              <a:rPr lang="en-US" dirty="0"/>
              <a:t>.  </a:t>
            </a:r>
          </a:p>
          <a:p>
            <a:r>
              <a:rPr lang="en-US" dirty="0"/>
              <a:t>Providing evidence of your choice is important and will help you build an argument for your decision.</a:t>
            </a:r>
          </a:p>
        </p:txBody>
      </p:sp>
      <p:pic>
        <p:nvPicPr>
          <p:cNvPr id="8" name="Picture 7">
            <a:extLst>
              <a:ext uri="{FF2B5EF4-FFF2-40B4-BE49-F238E27FC236}">
                <a16:creationId xmlns:a16="http://schemas.microsoft.com/office/drawing/2014/main" id="{AF3A2DD1-DC10-4F76-BC99-642A4FE3BE57}"/>
              </a:ext>
            </a:extLst>
          </p:cNvPr>
          <p:cNvPicPr>
            <a:picLocks noChangeAspect="1"/>
          </p:cNvPicPr>
          <p:nvPr/>
        </p:nvPicPr>
        <p:blipFill>
          <a:blip r:embed="rId5"/>
          <a:stretch>
            <a:fillRect/>
          </a:stretch>
        </p:blipFill>
        <p:spPr>
          <a:xfrm>
            <a:off x="5658336" y="2424861"/>
            <a:ext cx="4742848" cy="2989568"/>
          </a:xfrm>
          <a:prstGeom prst="rect">
            <a:avLst/>
          </a:prstGeom>
        </p:spPr>
      </p:pic>
    </p:spTree>
    <p:extLst>
      <p:ext uri="{BB962C8B-B14F-4D97-AF65-F5344CB8AC3E}">
        <p14:creationId xmlns:p14="http://schemas.microsoft.com/office/powerpoint/2010/main" val="2177698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CC8B3-CEBA-4940-96A2-EEDABAB9DD88}"/>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85CB8E03-633F-420B-A29F-9A7D53CE589F}"/>
              </a:ext>
            </a:extLst>
          </p:cNvPr>
          <p:cNvSpPr>
            <a:spLocks noGrp="1"/>
          </p:cNvSpPr>
          <p:nvPr>
            <p:ph idx="1"/>
          </p:nvPr>
        </p:nvSpPr>
        <p:spPr/>
        <p:txBody>
          <a:bodyPr>
            <a:normAutofit/>
          </a:bodyPr>
          <a:lstStyle/>
          <a:p>
            <a:pPr marL="0" indent="0">
              <a:buNone/>
            </a:pPr>
            <a:r>
              <a:rPr lang="en-US" sz="1400" dirty="0"/>
              <a:t>https://www.news.iastate.edu/news/2016/05/04/antimicrobial</a:t>
            </a:r>
          </a:p>
          <a:p>
            <a:pPr marL="0" indent="0">
              <a:buNone/>
            </a:pPr>
            <a:r>
              <a:rPr lang="en-US" sz="1400" dirty="0"/>
              <a:t>https://news.engineering.iastate.edu/2013/09/02/research-looks-to-prevent-human-exposure-to-water-borne-pathogens/</a:t>
            </a:r>
          </a:p>
          <a:p>
            <a:pPr marL="0" indent="0">
              <a:buNone/>
            </a:pPr>
            <a:r>
              <a:rPr lang="en-US" sz="1400" dirty="0"/>
              <a:t>Natural Selection and the Development of Antibiotic Resistance - Middle School Sample Classroom Assessment</a:t>
            </a:r>
          </a:p>
          <a:p>
            <a:pPr marL="0" indent="0">
              <a:buNone/>
            </a:pPr>
            <a:r>
              <a:rPr lang="en-US" sz="1400" dirty="0"/>
              <a:t>https://www.nextgenscience.org/sites/default/files/MS-LS_%20Antibiotic%20Resistance-Nov%202014.pdf</a:t>
            </a:r>
          </a:p>
          <a:p>
            <a:pPr marL="0" indent="0">
              <a:buNone/>
            </a:pPr>
            <a:r>
              <a:rPr lang="en-US" sz="1400" dirty="0"/>
              <a:t>https://www.cdc.gov/campylobacter/outbreaks/puppies-12-19/index.html</a:t>
            </a:r>
          </a:p>
          <a:p>
            <a:pPr marL="0" indent="0">
              <a:buNone/>
            </a:pPr>
            <a:endParaRPr lang="en-US" sz="1400" dirty="0"/>
          </a:p>
          <a:p>
            <a:pPr marL="0" indent="0">
              <a:buNone/>
            </a:pPr>
            <a:r>
              <a:rPr lang="en-US" sz="1400" dirty="0"/>
              <a:t>Additional resources are noted in the curriculum booklet.</a:t>
            </a:r>
          </a:p>
          <a:p>
            <a:pPr marL="0" indent="0">
              <a:buNone/>
            </a:pPr>
            <a:endParaRPr lang="en-US" sz="1400" dirty="0"/>
          </a:p>
        </p:txBody>
      </p:sp>
      <p:pic>
        <p:nvPicPr>
          <p:cNvPr id="4" name="Graphic 3" descr="House">
            <a:hlinkClick r:id="rId2" action="ppaction://hlinksldjump"/>
            <a:extLst>
              <a:ext uri="{FF2B5EF4-FFF2-40B4-BE49-F238E27FC236}">
                <a16:creationId xmlns:a16="http://schemas.microsoft.com/office/drawing/2014/main" id="{5359730C-3B81-4E2F-82A9-C71568F547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5943600"/>
            <a:ext cx="914400" cy="914400"/>
          </a:xfrm>
          <a:prstGeom prst="rect">
            <a:avLst/>
          </a:prstGeom>
        </p:spPr>
      </p:pic>
    </p:spTree>
    <p:extLst>
      <p:ext uri="{BB962C8B-B14F-4D97-AF65-F5344CB8AC3E}">
        <p14:creationId xmlns:p14="http://schemas.microsoft.com/office/powerpoint/2010/main" val="362580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CA6CA0-7712-4F93-8FD2-189C57BC89C8}"/>
              </a:ext>
            </a:extLst>
          </p:cNvPr>
          <p:cNvSpPr>
            <a:spLocks noGrp="1"/>
          </p:cNvSpPr>
          <p:nvPr>
            <p:ph idx="1"/>
          </p:nvPr>
        </p:nvSpPr>
        <p:spPr>
          <a:xfrm>
            <a:off x="997999" y="506028"/>
            <a:ext cx="9495408" cy="4598632"/>
          </a:xfrm>
        </p:spPr>
        <p:txBody>
          <a:bodyPr>
            <a:normAutofit fontScale="92500" lnSpcReduction="10000"/>
          </a:bodyPr>
          <a:lstStyle/>
          <a:p>
            <a:pPr marL="0" indent="0">
              <a:buNone/>
            </a:pPr>
            <a:r>
              <a:rPr lang="en-US" dirty="0"/>
              <a:t>Teachers,</a:t>
            </a:r>
          </a:p>
          <a:p>
            <a:pPr marL="0" indent="0">
              <a:buNone/>
            </a:pPr>
            <a:r>
              <a:rPr lang="en-US" dirty="0"/>
              <a:t>Thank you for your interest in these resources from the Biotechnology Outreach Education Center.  We value your partnership and appreciate your efforts to bring students unique and innovative experiences.</a:t>
            </a:r>
          </a:p>
          <a:p>
            <a:pPr marL="0" indent="0">
              <a:buNone/>
            </a:pPr>
            <a:endParaRPr lang="en-US" dirty="0"/>
          </a:p>
          <a:p>
            <a:pPr marL="0" indent="0">
              <a:buNone/>
            </a:pPr>
            <a:r>
              <a:rPr lang="en-US" dirty="0"/>
              <a:t>We are always seeking to improve our offerings, so please provide feedback using the QR codes below.</a:t>
            </a:r>
          </a:p>
          <a:p>
            <a:pPr marL="0" indent="0">
              <a:buNone/>
            </a:pPr>
            <a:endParaRPr lang="en-US" dirty="0"/>
          </a:p>
          <a:p>
            <a:pPr marL="0" indent="0" algn="r">
              <a:buNone/>
            </a:pPr>
            <a:r>
              <a:rPr lang="en-US" dirty="0">
                <a:latin typeface="Lucida Handwriting" panose="03010101010101010101" pitchFamily="66" charset="0"/>
              </a:rPr>
              <a:t>Eric Hall</a:t>
            </a:r>
          </a:p>
          <a:p>
            <a:pPr marL="0" indent="0" algn="r">
              <a:buNone/>
            </a:pPr>
            <a:r>
              <a:rPr lang="en-US" dirty="0"/>
              <a:t>BOEC Program Coordinator</a:t>
            </a:r>
          </a:p>
        </p:txBody>
      </p:sp>
      <p:pic>
        <p:nvPicPr>
          <p:cNvPr id="7" name="Picture 6">
            <a:extLst>
              <a:ext uri="{FF2B5EF4-FFF2-40B4-BE49-F238E27FC236}">
                <a16:creationId xmlns:a16="http://schemas.microsoft.com/office/drawing/2014/main" id="{A453A74E-6C35-4385-82EB-0E5EA3C09F60}"/>
              </a:ext>
            </a:extLst>
          </p:cNvPr>
          <p:cNvPicPr>
            <a:picLocks noChangeAspect="1"/>
          </p:cNvPicPr>
          <p:nvPr/>
        </p:nvPicPr>
        <p:blipFill>
          <a:blip r:embed="rId2"/>
          <a:stretch>
            <a:fillRect/>
          </a:stretch>
        </p:blipFill>
        <p:spPr>
          <a:xfrm>
            <a:off x="968333" y="3959442"/>
            <a:ext cx="2309767" cy="2560320"/>
          </a:xfrm>
          <a:prstGeom prst="rect">
            <a:avLst/>
          </a:prstGeom>
        </p:spPr>
      </p:pic>
      <p:pic>
        <p:nvPicPr>
          <p:cNvPr id="8" name="Picture 7">
            <a:extLst>
              <a:ext uri="{FF2B5EF4-FFF2-40B4-BE49-F238E27FC236}">
                <a16:creationId xmlns:a16="http://schemas.microsoft.com/office/drawing/2014/main" id="{AA9A2833-B33E-4DBD-B59A-F4F6781D4348}"/>
              </a:ext>
            </a:extLst>
          </p:cNvPr>
          <p:cNvPicPr>
            <a:picLocks noChangeAspect="1"/>
          </p:cNvPicPr>
          <p:nvPr/>
        </p:nvPicPr>
        <p:blipFill>
          <a:blip r:embed="rId3"/>
          <a:stretch>
            <a:fillRect/>
          </a:stretch>
        </p:blipFill>
        <p:spPr>
          <a:xfrm>
            <a:off x="3813305" y="3959442"/>
            <a:ext cx="2282695" cy="2560320"/>
          </a:xfrm>
          <a:prstGeom prst="rect">
            <a:avLst/>
          </a:prstGeom>
        </p:spPr>
      </p:pic>
      <p:sp>
        <p:nvSpPr>
          <p:cNvPr id="10" name="TextBox 9">
            <a:extLst>
              <a:ext uri="{FF2B5EF4-FFF2-40B4-BE49-F238E27FC236}">
                <a16:creationId xmlns:a16="http://schemas.microsoft.com/office/drawing/2014/main" id="{D01E90D4-B82C-4551-8761-4EE39A2A07CB}"/>
              </a:ext>
            </a:extLst>
          </p:cNvPr>
          <p:cNvSpPr txBox="1"/>
          <p:nvPr/>
        </p:nvSpPr>
        <p:spPr>
          <a:xfrm rot="16200000">
            <a:off x="-1448052" y="3075057"/>
            <a:ext cx="3649012" cy="707886"/>
          </a:xfrm>
          <a:prstGeom prst="rect">
            <a:avLst/>
          </a:prstGeom>
          <a:noFill/>
          <a:ln>
            <a:noFill/>
          </a:ln>
        </p:spPr>
        <p:txBody>
          <a:bodyPr wrap="none" rtlCol="0">
            <a:spAutoFit/>
          </a:bodyPr>
          <a:lstStyle/>
          <a:p>
            <a:r>
              <a:rPr lang="en-US" sz="4000" b="1" dirty="0">
                <a:solidFill>
                  <a:schemeClr val="accent6"/>
                </a:solidFill>
              </a:rPr>
              <a:t>TEACHER NOTES</a:t>
            </a:r>
          </a:p>
        </p:txBody>
      </p:sp>
    </p:spTree>
    <p:extLst>
      <p:ext uri="{BB962C8B-B14F-4D97-AF65-F5344CB8AC3E}">
        <p14:creationId xmlns:p14="http://schemas.microsoft.com/office/powerpoint/2010/main" val="2498697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CA6CA0-7712-4F93-8FD2-189C57BC89C8}"/>
              </a:ext>
            </a:extLst>
          </p:cNvPr>
          <p:cNvSpPr>
            <a:spLocks noGrp="1"/>
          </p:cNvSpPr>
          <p:nvPr>
            <p:ph idx="1"/>
          </p:nvPr>
        </p:nvSpPr>
        <p:spPr>
          <a:xfrm>
            <a:off x="997999" y="506028"/>
            <a:ext cx="9495408" cy="4598632"/>
          </a:xfrm>
        </p:spPr>
        <p:txBody>
          <a:bodyPr>
            <a:normAutofit/>
          </a:bodyPr>
          <a:lstStyle/>
          <a:p>
            <a:pPr marL="0" indent="0">
              <a:buNone/>
            </a:pPr>
            <a:r>
              <a:rPr lang="en-US" dirty="0"/>
              <a:t>Important Notes:</a:t>
            </a:r>
          </a:p>
          <a:p>
            <a:r>
              <a:rPr lang="en-US" dirty="0"/>
              <a:t>This presentation is designed to accompany the “What Can We Do?” curriculum modules.  You can check out our website for additional resources.</a:t>
            </a:r>
          </a:p>
          <a:p>
            <a:r>
              <a:rPr lang="en-US" dirty="0"/>
              <a:t>Please add, modify, and improve the slides in this presentation.  They are simply meant as a starting point and you are encouraged to make any changes that will improve your students’ experiences.</a:t>
            </a:r>
          </a:p>
          <a:p>
            <a:r>
              <a:rPr lang="en-US" dirty="0"/>
              <a:t>If you have questions or need further assistance, please visit the Contact Us page on the BOEC website.</a:t>
            </a:r>
          </a:p>
        </p:txBody>
      </p:sp>
      <p:sp>
        <p:nvSpPr>
          <p:cNvPr id="5" name="TextBox 4">
            <a:extLst>
              <a:ext uri="{FF2B5EF4-FFF2-40B4-BE49-F238E27FC236}">
                <a16:creationId xmlns:a16="http://schemas.microsoft.com/office/drawing/2014/main" id="{7C72D603-1CDB-4815-9311-5FAE1713FB5C}"/>
              </a:ext>
            </a:extLst>
          </p:cNvPr>
          <p:cNvSpPr txBox="1"/>
          <p:nvPr/>
        </p:nvSpPr>
        <p:spPr>
          <a:xfrm rot="16200000">
            <a:off x="-1448052" y="3075057"/>
            <a:ext cx="3649012" cy="707886"/>
          </a:xfrm>
          <a:prstGeom prst="rect">
            <a:avLst/>
          </a:prstGeom>
          <a:noFill/>
          <a:ln>
            <a:noFill/>
          </a:ln>
        </p:spPr>
        <p:txBody>
          <a:bodyPr wrap="none" rtlCol="0">
            <a:spAutoFit/>
          </a:bodyPr>
          <a:lstStyle/>
          <a:p>
            <a:r>
              <a:rPr lang="en-US" sz="4000" b="1" dirty="0">
                <a:solidFill>
                  <a:schemeClr val="accent6"/>
                </a:solidFill>
              </a:rPr>
              <a:t>TEACHER NOTES</a:t>
            </a:r>
          </a:p>
        </p:txBody>
      </p:sp>
    </p:spTree>
    <p:extLst>
      <p:ext uri="{BB962C8B-B14F-4D97-AF65-F5344CB8AC3E}">
        <p14:creationId xmlns:p14="http://schemas.microsoft.com/office/powerpoint/2010/main" val="907528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CA6CA0-7712-4F93-8FD2-189C57BC89C8}"/>
              </a:ext>
            </a:extLst>
          </p:cNvPr>
          <p:cNvSpPr>
            <a:spLocks noGrp="1"/>
          </p:cNvSpPr>
          <p:nvPr>
            <p:ph idx="1"/>
          </p:nvPr>
        </p:nvSpPr>
        <p:spPr>
          <a:xfrm>
            <a:off x="997999" y="506027"/>
            <a:ext cx="9495408" cy="5591037"/>
          </a:xfrm>
        </p:spPr>
        <p:txBody>
          <a:bodyPr>
            <a:normAutofit/>
          </a:bodyPr>
          <a:lstStyle/>
          <a:p>
            <a:pPr marL="0" indent="0">
              <a:buNone/>
            </a:pPr>
            <a:r>
              <a:rPr lang="en-US" dirty="0"/>
              <a:t>The activities and labs within these curriculum modules are designed to use low-cost and locally-available supplies.  Teachers should, however, feel comfortable substituting materials and supplies where necessary, when specified items are not available.  </a:t>
            </a:r>
          </a:p>
          <a:p>
            <a:pPr marL="0" indent="0">
              <a:buNone/>
            </a:pPr>
            <a:endParaRPr lang="en-US" dirty="0"/>
          </a:p>
          <a:p>
            <a:pPr marL="0" indent="0">
              <a:buNone/>
            </a:pPr>
            <a:r>
              <a:rPr lang="en-US" dirty="0"/>
              <a:t>Some materials will need to be obtained from other sources such as local home centers or online retailers.</a:t>
            </a:r>
          </a:p>
          <a:p>
            <a:pPr marL="0" indent="0">
              <a:buNone/>
            </a:pPr>
            <a:endParaRPr lang="en-US" dirty="0"/>
          </a:p>
          <a:p>
            <a:pPr marL="0" indent="0">
              <a:buNone/>
            </a:pPr>
            <a:r>
              <a:rPr lang="en-US" i="1" dirty="0"/>
              <a:t>As with any hands-on science experiences, teachers and students should observe all appropriate safety guidelines, whether explicitly mentioned in this booklet, or not.</a:t>
            </a:r>
          </a:p>
          <a:p>
            <a:pPr marL="0" indent="0">
              <a:buNone/>
            </a:pPr>
            <a:endParaRPr lang="en-US" dirty="0"/>
          </a:p>
        </p:txBody>
      </p:sp>
      <p:pic>
        <p:nvPicPr>
          <p:cNvPr id="5" name="Graphic 4" descr="Warning">
            <a:extLst>
              <a:ext uri="{FF2B5EF4-FFF2-40B4-BE49-F238E27FC236}">
                <a16:creationId xmlns:a16="http://schemas.microsoft.com/office/drawing/2014/main" id="{4D5FA67B-05E3-4449-AFD6-C78C15F5E0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85804" y="5253506"/>
            <a:ext cx="1310196" cy="1310196"/>
          </a:xfrm>
          <a:prstGeom prst="rect">
            <a:avLst/>
          </a:prstGeom>
        </p:spPr>
      </p:pic>
      <p:sp>
        <p:nvSpPr>
          <p:cNvPr id="4" name="TextBox 3">
            <a:extLst>
              <a:ext uri="{FF2B5EF4-FFF2-40B4-BE49-F238E27FC236}">
                <a16:creationId xmlns:a16="http://schemas.microsoft.com/office/drawing/2014/main" id="{DD9CBFDB-247A-4EB6-B474-7543DD7A53DC}"/>
              </a:ext>
            </a:extLst>
          </p:cNvPr>
          <p:cNvSpPr txBox="1"/>
          <p:nvPr/>
        </p:nvSpPr>
        <p:spPr>
          <a:xfrm rot="16200000">
            <a:off x="-1448052" y="3075057"/>
            <a:ext cx="3649012" cy="707886"/>
          </a:xfrm>
          <a:prstGeom prst="rect">
            <a:avLst/>
          </a:prstGeom>
          <a:noFill/>
          <a:ln>
            <a:noFill/>
          </a:ln>
        </p:spPr>
        <p:txBody>
          <a:bodyPr wrap="none" rtlCol="0">
            <a:spAutoFit/>
          </a:bodyPr>
          <a:lstStyle/>
          <a:p>
            <a:r>
              <a:rPr lang="en-US" sz="4000" b="1" dirty="0">
                <a:solidFill>
                  <a:schemeClr val="accent6"/>
                </a:solidFill>
              </a:rPr>
              <a:t>TEACHER NOTES</a:t>
            </a:r>
          </a:p>
        </p:txBody>
      </p:sp>
    </p:spTree>
    <p:extLst>
      <p:ext uri="{BB962C8B-B14F-4D97-AF65-F5344CB8AC3E}">
        <p14:creationId xmlns:p14="http://schemas.microsoft.com/office/powerpoint/2010/main" val="2751414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CA6CA0-7712-4F93-8FD2-189C57BC89C8}"/>
              </a:ext>
            </a:extLst>
          </p:cNvPr>
          <p:cNvSpPr>
            <a:spLocks noGrp="1"/>
          </p:cNvSpPr>
          <p:nvPr>
            <p:ph idx="1"/>
          </p:nvPr>
        </p:nvSpPr>
        <p:spPr>
          <a:xfrm>
            <a:off x="997999" y="506028"/>
            <a:ext cx="9495408" cy="5530788"/>
          </a:xfrm>
        </p:spPr>
        <p:txBody>
          <a:bodyPr>
            <a:normAutofit/>
          </a:bodyPr>
          <a:lstStyle/>
          <a:p>
            <a:pPr marL="0" indent="0">
              <a:buNone/>
            </a:pPr>
            <a:r>
              <a:rPr lang="en-US" dirty="0"/>
              <a:t>Written with a Focus on the </a:t>
            </a:r>
            <a:r>
              <a:rPr lang="en-US" b="1" dirty="0">
                <a:solidFill>
                  <a:schemeClr val="accent1"/>
                </a:solidFill>
                <a:hlinkClick r:id="rId2"/>
              </a:rPr>
              <a:t>Science &amp; Engineering Practices</a:t>
            </a:r>
            <a:endParaRPr lang="en-US" b="1" dirty="0">
              <a:solidFill>
                <a:schemeClr val="accent1"/>
              </a:solidFill>
            </a:endParaRPr>
          </a:p>
          <a:p>
            <a:r>
              <a:rPr lang="en-US" dirty="0"/>
              <a:t>Even if you’re not teaching in a school required to help students develop the NGSS Science &amp; Engineering Practices (SEPs), they will serve as good reminders for how research scientists work.</a:t>
            </a:r>
          </a:p>
          <a:p>
            <a:r>
              <a:rPr lang="en-US" dirty="0"/>
              <a:t>Each activity’s slide shows the targeted SEPs </a:t>
            </a:r>
            <a:r>
              <a:rPr lang="en-US" b="1" dirty="0">
                <a:solidFill>
                  <a:schemeClr val="accent1"/>
                </a:solidFill>
              </a:rPr>
              <a:t>color-coded</a:t>
            </a:r>
            <a:r>
              <a:rPr lang="en-US" dirty="0"/>
              <a:t> and linked for additional information.  This linked content can be used by the teacher, students, or both to learn more about the Practices and how they can serve to help students make sense of the anchor phenomenon.</a:t>
            </a:r>
          </a:p>
          <a:p>
            <a:r>
              <a:rPr lang="en-US" dirty="0"/>
              <a:t>Additionally, the student notebook that accompanies this curriculum incorporates language from the SEPs and opportunities for purposeful student reflection around their use.</a:t>
            </a:r>
          </a:p>
        </p:txBody>
      </p:sp>
      <p:sp>
        <p:nvSpPr>
          <p:cNvPr id="5" name="TextBox 4">
            <a:extLst>
              <a:ext uri="{FF2B5EF4-FFF2-40B4-BE49-F238E27FC236}">
                <a16:creationId xmlns:a16="http://schemas.microsoft.com/office/drawing/2014/main" id="{7C72D603-1CDB-4815-9311-5FAE1713FB5C}"/>
              </a:ext>
            </a:extLst>
          </p:cNvPr>
          <p:cNvSpPr txBox="1"/>
          <p:nvPr/>
        </p:nvSpPr>
        <p:spPr>
          <a:xfrm rot="16200000">
            <a:off x="-1448052" y="3075057"/>
            <a:ext cx="3649012" cy="707886"/>
          </a:xfrm>
          <a:prstGeom prst="rect">
            <a:avLst/>
          </a:prstGeom>
          <a:noFill/>
          <a:ln>
            <a:noFill/>
          </a:ln>
        </p:spPr>
        <p:txBody>
          <a:bodyPr wrap="none" rtlCol="0">
            <a:spAutoFit/>
          </a:bodyPr>
          <a:lstStyle/>
          <a:p>
            <a:r>
              <a:rPr lang="en-US" sz="4000" b="1" dirty="0">
                <a:solidFill>
                  <a:schemeClr val="accent6"/>
                </a:solidFill>
              </a:rPr>
              <a:t>TEACHER NOTES</a:t>
            </a:r>
          </a:p>
        </p:txBody>
      </p:sp>
    </p:spTree>
    <p:extLst>
      <p:ext uri="{BB962C8B-B14F-4D97-AF65-F5344CB8AC3E}">
        <p14:creationId xmlns:p14="http://schemas.microsoft.com/office/powerpoint/2010/main" val="1579292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4D324A-8F67-4AF2-83A6-935B862B63FB}"/>
              </a:ext>
            </a:extLst>
          </p:cNvPr>
          <p:cNvSpPr>
            <a:spLocks noGrp="1"/>
          </p:cNvSpPr>
          <p:nvPr>
            <p:ph idx="1"/>
          </p:nvPr>
        </p:nvSpPr>
        <p:spPr>
          <a:xfrm>
            <a:off x="278907" y="263155"/>
            <a:ext cx="10329909" cy="926454"/>
          </a:xfrm>
        </p:spPr>
        <p:txBody>
          <a:bodyPr>
            <a:normAutofit/>
          </a:bodyPr>
          <a:lstStyle/>
          <a:p>
            <a:pPr marL="0" indent="0">
              <a:buNone/>
            </a:pPr>
            <a:r>
              <a:rPr lang="en-US" dirty="0"/>
              <a:t>Click the icons below to navigate, or simply move forward in the presentation to view all slides.</a:t>
            </a:r>
          </a:p>
        </p:txBody>
      </p:sp>
      <p:sp>
        <p:nvSpPr>
          <p:cNvPr id="4" name="Rectangle: Rounded Corners 3">
            <a:hlinkClick r:id="rId2" action="ppaction://hlinksldjump"/>
            <a:extLst>
              <a:ext uri="{FF2B5EF4-FFF2-40B4-BE49-F238E27FC236}">
                <a16:creationId xmlns:a16="http://schemas.microsoft.com/office/drawing/2014/main" id="{793181D2-AA1D-4FA9-98D6-F51D173DCB77}"/>
              </a:ext>
            </a:extLst>
          </p:cNvPr>
          <p:cNvSpPr/>
          <p:nvPr/>
        </p:nvSpPr>
        <p:spPr>
          <a:xfrm>
            <a:off x="278907" y="2379955"/>
            <a:ext cx="1855433" cy="55041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b="1" dirty="0">
                <a:solidFill>
                  <a:schemeClr val="tx1"/>
                </a:solidFill>
              </a:rPr>
              <a:t>A Focus on Research</a:t>
            </a:r>
          </a:p>
        </p:txBody>
      </p:sp>
      <p:sp>
        <p:nvSpPr>
          <p:cNvPr id="5" name="Rectangle: Rounded Corners 4">
            <a:hlinkClick r:id="rId3" action="ppaction://hlinksldjump"/>
            <a:extLst>
              <a:ext uri="{FF2B5EF4-FFF2-40B4-BE49-F238E27FC236}">
                <a16:creationId xmlns:a16="http://schemas.microsoft.com/office/drawing/2014/main" id="{ED646D6E-F611-4A7F-815F-44EDA07115AF}"/>
              </a:ext>
            </a:extLst>
          </p:cNvPr>
          <p:cNvSpPr/>
          <p:nvPr/>
        </p:nvSpPr>
        <p:spPr>
          <a:xfrm>
            <a:off x="2396971" y="2379955"/>
            <a:ext cx="1855433" cy="55041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a:solidFill>
                  <a:schemeClr val="tx1"/>
                </a:solidFill>
              </a:rPr>
              <a:t>Activity 1: Getting to Know the Puppy Problem</a:t>
            </a:r>
          </a:p>
        </p:txBody>
      </p:sp>
      <p:sp>
        <p:nvSpPr>
          <p:cNvPr id="6" name="Rectangle: Rounded Corners 5">
            <a:hlinkClick r:id="rId4" action="ppaction://hlinksldjump"/>
            <a:extLst>
              <a:ext uri="{FF2B5EF4-FFF2-40B4-BE49-F238E27FC236}">
                <a16:creationId xmlns:a16="http://schemas.microsoft.com/office/drawing/2014/main" id="{43EE06D7-822B-4AC4-9C8C-F35EEF532D23}"/>
              </a:ext>
            </a:extLst>
          </p:cNvPr>
          <p:cNvSpPr/>
          <p:nvPr/>
        </p:nvSpPr>
        <p:spPr>
          <a:xfrm>
            <a:off x="4515035" y="2379955"/>
            <a:ext cx="1855433" cy="55041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100" b="1" dirty="0">
                <a:solidFill>
                  <a:schemeClr val="tx1"/>
                </a:solidFill>
              </a:rPr>
              <a:t>Activity 2: What are microbes?</a:t>
            </a:r>
          </a:p>
        </p:txBody>
      </p:sp>
      <p:sp>
        <p:nvSpPr>
          <p:cNvPr id="7" name="Rectangle: Rounded Corners 6">
            <a:hlinkClick r:id="rId5" action="ppaction://hlinksldjump"/>
            <a:extLst>
              <a:ext uri="{FF2B5EF4-FFF2-40B4-BE49-F238E27FC236}">
                <a16:creationId xmlns:a16="http://schemas.microsoft.com/office/drawing/2014/main" id="{A18AA094-AEBB-4E10-BAF8-A305D407BFA6}"/>
              </a:ext>
            </a:extLst>
          </p:cNvPr>
          <p:cNvSpPr/>
          <p:nvPr/>
        </p:nvSpPr>
        <p:spPr>
          <a:xfrm>
            <a:off x="6633099" y="2379955"/>
            <a:ext cx="1855433" cy="55041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100" b="1" dirty="0">
                <a:solidFill>
                  <a:schemeClr val="tx1"/>
                </a:solidFill>
              </a:rPr>
              <a:t>Activity 5: Determining resistance in bacterial populations</a:t>
            </a:r>
          </a:p>
        </p:txBody>
      </p:sp>
      <p:sp>
        <p:nvSpPr>
          <p:cNvPr id="8" name="Rectangle: Rounded Corners 7">
            <a:hlinkClick r:id="rId6" action="ppaction://hlinksldjump"/>
            <a:extLst>
              <a:ext uri="{FF2B5EF4-FFF2-40B4-BE49-F238E27FC236}">
                <a16:creationId xmlns:a16="http://schemas.microsoft.com/office/drawing/2014/main" id="{98581D2A-99A9-4C2A-BE4F-E036515A86B7}"/>
              </a:ext>
            </a:extLst>
          </p:cNvPr>
          <p:cNvSpPr/>
          <p:nvPr/>
        </p:nvSpPr>
        <p:spPr>
          <a:xfrm>
            <a:off x="6633099" y="3153792"/>
            <a:ext cx="1855433" cy="55041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100" b="1" dirty="0">
                <a:solidFill>
                  <a:schemeClr val="tx1"/>
                </a:solidFill>
              </a:rPr>
              <a:t>Activity 6: Transforming bacterial DNA: ampicillin resistance</a:t>
            </a:r>
          </a:p>
        </p:txBody>
      </p:sp>
      <p:sp>
        <p:nvSpPr>
          <p:cNvPr id="9" name="Rectangle: Rounded Corners 8">
            <a:hlinkClick r:id="rId7" action="ppaction://hlinksldjump"/>
            <a:extLst>
              <a:ext uri="{FF2B5EF4-FFF2-40B4-BE49-F238E27FC236}">
                <a16:creationId xmlns:a16="http://schemas.microsoft.com/office/drawing/2014/main" id="{616C4FFF-E3FA-464C-93D6-7D30C2EC604C}"/>
              </a:ext>
            </a:extLst>
          </p:cNvPr>
          <p:cNvSpPr/>
          <p:nvPr/>
        </p:nvSpPr>
        <p:spPr>
          <a:xfrm>
            <a:off x="4515035" y="3153792"/>
            <a:ext cx="1855433" cy="55041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100" b="1" dirty="0">
                <a:solidFill>
                  <a:schemeClr val="tx1"/>
                </a:solidFill>
              </a:rPr>
              <a:t>Activity 3: How does AMR happen?</a:t>
            </a:r>
          </a:p>
        </p:txBody>
      </p:sp>
      <p:sp>
        <p:nvSpPr>
          <p:cNvPr id="10" name="Rectangle: Rounded Corners 9">
            <a:hlinkClick r:id="rId8" action="ppaction://hlinksldjump"/>
            <a:extLst>
              <a:ext uri="{FF2B5EF4-FFF2-40B4-BE49-F238E27FC236}">
                <a16:creationId xmlns:a16="http://schemas.microsoft.com/office/drawing/2014/main" id="{683DD4A3-E70C-4983-A05A-68299DFE8F7C}"/>
              </a:ext>
            </a:extLst>
          </p:cNvPr>
          <p:cNvSpPr/>
          <p:nvPr/>
        </p:nvSpPr>
        <p:spPr>
          <a:xfrm>
            <a:off x="4515034" y="3927629"/>
            <a:ext cx="1855433" cy="55041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100" b="1" dirty="0">
                <a:solidFill>
                  <a:schemeClr val="tx1"/>
                </a:solidFill>
              </a:rPr>
              <a:t>Activity 4: What role does DNA play in the life of a bacterium?</a:t>
            </a:r>
          </a:p>
        </p:txBody>
      </p:sp>
      <p:sp>
        <p:nvSpPr>
          <p:cNvPr id="14" name="Rectangle 13">
            <a:extLst>
              <a:ext uri="{FF2B5EF4-FFF2-40B4-BE49-F238E27FC236}">
                <a16:creationId xmlns:a16="http://schemas.microsoft.com/office/drawing/2014/main" id="{E30B5E63-1419-4ED8-B666-930D3ED5A6B7}"/>
              </a:ext>
            </a:extLst>
          </p:cNvPr>
          <p:cNvSpPr/>
          <p:nvPr/>
        </p:nvSpPr>
        <p:spPr>
          <a:xfrm>
            <a:off x="651006" y="1866121"/>
            <a:ext cx="9955590" cy="461665"/>
          </a:xfrm>
          <a:prstGeom prst="rect">
            <a:avLst/>
          </a:prstGeom>
        </p:spPr>
        <p:txBody>
          <a:bodyPr wrap="square">
            <a:spAutoFit/>
          </a:bodyPr>
          <a:lstStyle/>
          <a:p>
            <a:r>
              <a:rPr lang="en-US" sz="2400" b="1" dirty="0"/>
              <a:t> INTRO	               MODULE 1	     MODULE 2	         MODULE 3            MODULE 4</a:t>
            </a:r>
          </a:p>
        </p:txBody>
      </p:sp>
      <p:sp>
        <p:nvSpPr>
          <p:cNvPr id="16" name="Rectangle: Rounded Corners 15">
            <a:hlinkClick r:id="rId9" action="ppaction://hlinksldjump"/>
            <a:extLst>
              <a:ext uri="{FF2B5EF4-FFF2-40B4-BE49-F238E27FC236}">
                <a16:creationId xmlns:a16="http://schemas.microsoft.com/office/drawing/2014/main" id="{ABA5BAFA-68E9-450D-851E-761B08EA6F78}"/>
              </a:ext>
            </a:extLst>
          </p:cNvPr>
          <p:cNvSpPr/>
          <p:nvPr/>
        </p:nvSpPr>
        <p:spPr>
          <a:xfrm>
            <a:off x="6633099" y="3927629"/>
            <a:ext cx="1855433" cy="55041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100" b="1" dirty="0">
                <a:solidFill>
                  <a:schemeClr val="tx1"/>
                </a:solidFill>
              </a:rPr>
              <a:t>Activity 7: One Health in action</a:t>
            </a:r>
          </a:p>
        </p:txBody>
      </p:sp>
      <p:sp>
        <p:nvSpPr>
          <p:cNvPr id="15" name="Rectangle: Rounded Corners 14">
            <a:hlinkClick r:id="rId10" action="ppaction://hlinksldjump"/>
            <a:extLst>
              <a:ext uri="{FF2B5EF4-FFF2-40B4-BE49-F238E27FC236}">
                <a16:creationId xmlns:a16="http://schemas.microsoft.com/office/drawing/2014/main" id="{97551A86-EB03-4613-85CF-D9E930BB8E35}"/>
              </a:ext>
            </a:extLst>
          </p:cNvPr>
          <p:cNvSpPr/>
          <p:nvPr/>
        </p:nvSpPr>
        <p:spPr>
          <a:xfrm>
            <a:off x="8751163" y="2379955"/>
            <a:ext cx="1855433" cy="55041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100" b="1" dirty="0">
                <a:solidFill>
                  <a:schemeClr val="tx1"/>
                </a:solidFill>
              </a:rPr>
              <a:t>Activity 8: </a:t>
            </a:r>
            <a:r>
              <a:rPr lang="en-US" sz="1100" b="1" dirty="0" err="1">
                <a:solidFill>
                  <a:schemeClr val="tx1"/>
                </a:solidFill>
              </a:rPr>
              <a:t>Jyll</a:t>
            </a:r>
            <a:r>
              <a:rPr lang="en-US" sz="1100" b="1" dirty="0">
                <a:solidFill>
                  <a:schemeClr val="tx1"/>
                </a:solidFill>
              </a:rPr>
              <a:t> &amp; </a:t>
            </a:r>
            <a:r>
              <a:rPr lang="en-US" sz="1100" b="1" dirty="0" err="1">
                <a:solidFill>
                  <a:schemeClr val="tx1"/>
                </a:solidFill>
              </a:rPr>
              <a:t>Jakk</a:t>
            </a:r>
            <a:r>
              <a:rPr lang="en-US" sz="1100" b="1" dirty="0">
                <a:solidFill>
                  <a:schemeClr val="tx1"/>
                </a:solidFill>
              </a:rPr>
              <a:t> dilemma (assessment)</a:t>
            </a:r>
          </a:p>
        </p:txBody>
      </p:sp>
      <p:sp>
        <p:nvSpPr>
          <p:cNvPr id="19" name="Rectangle: Rounded Corners 18">
            <a:hlinkClick r:id="rId11" action="ppaction://hlinksldjump"/>
            <a:extLst>
              <a:ext uri="{FF2B5EF4-FFF2-40B4-BE49-F238E27FC236}">
                <a16:creationId xmlns:a16="http://schemas.microsoft.com/office/drawing/2014/main" id="{7E0E62D1-B9EF-4B0C-9817-18C0EF3516DB}"/>
              </a:ext>
            </a:extLst>
          </p:cNvPr>
          <p:cNvSpPr/>
          <p:nvPr/>
        </p:nvSpPr>
        <p:spPr>
          <a:xfrm>
            <a:off x="4515034" y="4701466"/>
            <a:ext cx="1855433" cy="55041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100" b="1" dirty="0">
                <a:solidFill>
                  <a:schemeClr val="tx1"/>
                </a:solidFill>
              </a:rPr>
              <a:t>Module 2 debrief</a:t>
            </a:r>
          </a:p>
        </p:txBody>
      </p:sp>
      <p:sp>
        <p:nvSpPr>
          <p:cNvPr id="20" name="Rectangle: Rounded Corners 19">
            <a:hlinkClick r:id="rId12" action="ppaction://hlinksldjump"/>
            <a:extLst>
              <a:ext uri="{FF2B5EF4-FFF2-40B4-BE49-F238E27FC236}">
                <a16:creationId xmlns:a16="http://schemas.microsoft.com/office/drawing/2014/main" id="{EDF12824-ECC4-44E5-84D4-9CB5F0BDC78C}"/>
              </a:ext>
            </a:extLst>
          </p:cNvPr>
          <p:cNvSpPr/>
          <p:nvPr/>
        </p:nvSpPr>
        <p:spPr>
          <a:xfrm>
            <a:off x="6633099" y="4701466"/>
            <a:ext cx="1855433" cy="55041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100" b="1" dirty="0">
                <a:solidFill>
                  <a:schemeClr val="tx1"/>
                </a:solidFill>
              </a:rPr>
              <a:t>Module 3 debrief</a:t>
            </a:r>
          </a:p>
        </p:txBody>
      </p:sp>
    </p:spTree>
    <p:extLst>
      <p:ext uri="{BB962C8B-B14F-4D97-AF65-F5344CB8AC3E}">
        <p14:creationId xmlns:p14="http://schemas.microsoft.com/office/powerpoint/2010/main" val="3907927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28A73-D530-4116-A2BB-06D3B46B271A}"/>
              </a:ext>
            </a:extLst>
          </p:cNvPr>
          <p:cNvSpPr>
            <a:spLocks noGrp="1"/>
          </p:cNvSpPr>
          <p:nvPr>
            <p:ph type="title"/>
          </p:nvPr>
        </p:nvSpPr>
        <p:spPr>
          <a:xfrm>
            <a:off x="838200" y="365125"/>
            <a:ext cx="9873343" cy="1325563"/>
          </a:xfrm>
        </p:spPr>
        <p:txBody>
          <a:bodyPr/>
          <a:lstStyle/>
          <a:p>
            <a:r>
              <a:rPr lang="en-US" dirty="0"/>
              <a:t>A Focus on Research</a:t>
            </a:r>
          </a:p>
        </p:txBody>
      </p:sp>
      <p:sp>
        <p:nvSpPr>
          <p:cNvPr id="3" name="Content Placeholder 2">
            <a:extLst>
              <a:ext uri="{FF2B5EF4-FFF2-40B4-BE49-F238E27FC236}">
                <a16:creationId xmlns:a16="http://schemas.microsoft.com/office/drawing/2014/main" id="{067B2609-1C94-4490-98E4-50A5CEEEF2AB}"/>
              </a:ext>
            </a:extLst>
          </p:cNvPr>
          <p:cNvSpPr>
            <a:spLocks noGrp="1"/>
          </p:cNvSpPr>
          <p:nvPr>
            <p:ph idx="1"/>
          </p:nvPr>
        </p:nvSpPr>
        <p:spPr>
          <a:xfrm>
            <a:off x="838201" y="1825625"/>
            <a:ext cx="6521388" cy="4351338"/>
          </a:xfrm>
        </p:spPr>
        <p:txBody>
          <a:bodyPr>
            <a:normAutofit fontScale="70000" lnSpcReduction="20000"/>
          </a:bodyPr>
          <a:lstStyle/>
          <a:p>
            <a:r>
              <a:rPr lang="en-US" dirty="0"/>
              <a:t>The goal of Dr. Howe’s and Dr. </a:t>
            </a:r>
            <a:r>
              <a:rPr lang="en-US" dirty="0" err="1"/>
              <a:t>Soupir’s</a:t>
            </a:r>
            <a:r>
              <a:rPr lang="en-US" dirty="0"/>
              <a:t> research program is to study the development of antimicrobial resistance and how it moves through ecosystems.  </a:t>
            </a:r>
          </a:p>
          <a:p>
            <a:r>
              <a:rPr lang="en-US" dirty="0"/>
              <a:t>They uses lab- and field-based research projects to monitor the occurrence and movement of antimicrobial resistance.</a:t>
            </a:r>
          </a:p>
          <a:p>
            <a:r>
              <a:rPr lang="en-US" dirty="0"/>
              <a:t>Antimicrobials are used widely in animal production.  They improve animal health and animal welfare, and also enhance animal growth rates and raise animal productivity. </a:t>
            </a:r>
          </a:p>
          <a:p>
            <a:r>
              <a:rPr lang="en-US" dirty="0"/>
              <a:t>The use of antimicrobials, however, can lead to the emergence of resistance and the transmission of resistant genes and resistant bacteria between species</a:t>
            </a:r>
          </a:p>
          <a:p>
            <a:r>
              <a:rPr lang="en-US" dirty="0"/>
              <a:t>The condition of antimicrobial resistance (AMR) develops when potentially harmful organisms such as bacteria, viruses and fungi no longer respond to medications generally used against them. </a:t>
            </a:r>
          </a:p>
        </p:txBody>
      </p:sp>
      <p:pic>
        <p:nvPicPr>
          <p:cNvPr id="8" name="Graphic 7" descr="House">
            <a:hlinkClick r:id="rId2" action="ppaction://hlinksldjump"/>
            <a:extLst>
              <a:ext uri="{FF2B5EF4-FFF2-40B4-BE49-F238E27FC236}">
                <a16:creationId xmlns:a16="http://schemas.microsoft.com/office/drawing/2014/main" id="{7FF52562-1ED3-4672-88BE-0409F59AE4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5943600"/>
            <a:ext cx="914400" cy="914400"/>
          </a:xfrm>
          <a:prstGeom prst="rect">
            <a:avLst/>
          </a:prstGeom>
        </p:spPr>
      </p:pic>
      <p:pic>
        <p:nvPicPr>
          <p:cNvPr id="9" name="Picture 8">
            <a:extLst>
              <a:ext uri="{FF2B5EF4-FFF2-40B4-BE49-F238E27FC236}">
                <a16:creationId xmlns:a16="http://schemas.microsoft.com/office/drawing/2014/main" id="{10D82B22-8176-4BEA-8316-622015F2D970}"/>
              </a:ext>
            </a:extLst>
          </p:cNvPr>
          <p:cNvPicPr/>
          <p:nvPr/>
        </p:nvPicPr>
        <p:blipFill rotWithShape="1">
          <a:blip r:embed="rId5">
            <a:extLst>
              <a:ext uri="{28A0092B-C50C-407E-A947-70E740481C1C}">
                <a14:useLocalDpi xmlns:a14="http://schemas.microsoft.com/office/drawing/2010/main" val="0"/>
              </a:ext>
            </a:extLst>
          </a:blip>
          <a:srcRect l="4576" r="7212"/>
          <a:stretch/>
        </p:blipFill>
        <p:spPr bwMode="auto">
          <a:xfrm>
            <a:off x="8977201" y="2115617"/>
            <a:ext cx="1463675" cy="1920240"/>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A9228062-598D-4854-BB11-9CF38E2FD0BE}"/>
              </a:ext>
            </a:extLst>
          </p:cNvPr>
          <p:cNvPicPr/>
          <p:nvPr/>
        </p:nvPicPr>
        <p:blipFill>
          <a:blip r:embed="rId6">
            <a:extLst>
              <a:ext uri="{28A0092B-C50C-407E-A947-70E740481C1C}">
                <a14:useLocalDpi xmlns:a14="http://schemas.microsoft.com/office/drawing/2010/main" val="0"/>
              </a:ext>
            </a:extLst>
          </a:blip>
          <a:stretch>
            <a:fillRect/>
          </a:stretch>
        </p:blipFill>
        <p:spPr>
          <a:xfrm>
            <a:off x="7397321" y="2114982"/>
            <a:ext cx="1498600" cy="1920240"/>
          </a:xfrm>
          <a:prstGeom prst="rect">
            <a:avLst/>
          </a:prstGeom>
        </p:spPr>
      </p:pic>
      <p:sp>
        <p:nvSpPr>
          <p:cNvPr id="11" name="Text Box 47">
            <a:extLst>
              <a:ext uri="{FF2B5EF4-FFF2-40B4-BE49-F238E27FC236}">
                <a16:creationId xmlns:a16="http://schemas.microsoft.com/office/drawing/2014/main" id="{D72013A9-58BE-4003-ABD8-B7D4241F262A}"/>
              </a:ext>
            </a:extLst>
          </p:cNvPr>
          <p:cNvSpPr txBox="1"/>
          <p:nvPr/>
        </p:nvSpPr>
        <p:spPr>
          <a:xfrm>
            <a:off x="7397321" y="3781222"/>
            <a:ext cx="2670175" cy="34036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Dr. Michelle Soupir                Dr. Adina Howe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5000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AFB8-B416-4C91-AD64-A28BD0ABC354}"/>
              </a:ext>
            </a:extLst>
          </p:cNvPr>
          <p:cNvSpPr>
            <a:spLocks noGrp="1"/>
          </p:cNvSpPr>
          <p:nvPr>
            <p:ph type="title"/>
          </p:nvPr>
        </p:nvSpPr>
        <p:spPr/>
        <p:txBody>
          <a:bodyPr>
            <a:normAutofit fontScale="90000"/>
          </a:bodyPr>
          <a:lstStyle/>
          <a:p>
            <a:r>
              <a:rPr lang="en-US" dirty="0"/>
              <a:t>Getting to Know the Puppy Problem</a:t>
            </a:r>
            <a:br>
              <a:rPr lang="en-US" dirty="0"/>
            </a:br>
            <a:r>
              <a:rPr lang="en-US" sz="3100" dirty="0"/>
              <a:t>Module 1, Activity #1</a:t>
            </a:r>
            <a:endParaRPr lang="en-US" dirty="0"/>
          </a:p>
        </p:txBody>
      </p:sp>
      <p:sp>
        <p:nvSpPr>
          <p:cNvPr id="3" name="Content Placeholder 2">
            <a:extLst>
              <a:ext uri="{FF2B5EF4-FFF2-40B4-BE49-F238E27FC236}">
                <a16:creationId xmlns:a16="http://schemas.microsoft.com/office/drawing/2014/main" id="{2653BCFD-23D8-43E8-BB21-B1F5D2A5EC4B}"/>
              </a:ext>
            </a:extLst>
          </p:cNvPr>
          <p:cNvSpPr>
            <a:spLocks noGrp="1"/>
          </p:cNvSpPr>
          <p:nvPr>
            <p:ph idx="1"/>
          </p:nvPr>
        </p:nvSpPr>
        <p:spPr>
          <a:xfrm>
            <a:off x="838201" y="1825625"/>
            <a:ext cx="7995082" cy="2977194"/>
          </a:xfrm>
        </p:spPr>
        <p:txBody>
          <a:bodyPr/>
          <a:lstStyle/>
          <a:p>
            <a:pPr marL="0" indent="0">
              <a:buNone/>
            </a:pPr>
            <a:r>
              <a:rPr lang="en-US" dirty="0"/>
              <a:t>Students will…</a:t>
            </a:r>
          </a:p>
          <a:p>
            <a:pPr marL="457200" lvl="1" indent="0">
              <a:buNone/>
            </a:pPr>
            <a:r>
              <a:rPr lang="en-US" dirty="0"/>
              <a:t>…</a:t>
            </a:r>
            <a:r>
              <a:rPr lang="en-US" b="1" dirty="0">
                <a:solidFill>
                  <a:schemeClr val="accent1"/>
                </a:solidFill>
                <a:hlinkClick r:id="rId2"/>
              </a:rPr>
              <a:t>obtain and evaluate information </a:t>
            </a:r>
            <a:r>
              <a:rPr lang="en-US" dirty="0"/>
              <a:t>from a variety of sources.</a:t>
            </a:r>
          </a:p>
          <a:p>
            <a:pPr marL="457200" lvl="1" indent="0">
              <a:buNone/>
            </a:pPr>
            <a:r>
              <a:rPr lang="en-US" dirty="0"/>
              <a:t>…</a:t>
            </a:r>
            <a:r>
              <a:rPr lang="en-US" b="1" dirty="0">
                <a:solidFill>
                  <a:schemeClr val="accent1"/>
                </a:solidFill>
                <a:hlinkClick r:id="rId3"/>
              </a:rPr>
              <a:t>write, categorize and prioritize questions </a:t>
            </a:r>
            <a:r>
              <a:rPr lang="en-US" dirty="0"/>
              <a:t>generated by themselves and other class members.</a:t>
            </a:r>
          </a:p>
          <a:p>
            <a:pPr marL="457200" lvl="1" indent="0">
              <a:buNone/>
            </a:pPr>
            <a:r>
              <a:rPr lang="en-US" dirty="0"/>
              <a:t>…ensure questions developed relate directly to the phenomenon.</a:t>
            </a:r>
          </a:p>
          <a:p>
            <a:pPr marL="0" indent="0">
              <a:buNone/>
            </a:pPr>
            <a:endParaRPr lang="en-US" dirty="0"/>
          </a:p>
        </p:txBody>
      </p:sp>
      <p:pic>
        <p:nvPicPr>
          <p:cNvPr id="6" name="Graphic 5" descr="House">
            <a:hlinkClick r:id="rId4" action="ppaction://hlinksldjump"/>
            <a:extLst>
              <a:ext uri="{FF2B5EF4-FFF2-40B4-BE49-F238E27FC236}">
                <a16:creationId xmlns:a16="http://schemas.microsoft.com/office/drawing/2014/main" id="{4C2FC4DA-6626-4C8C-83F7-A781A60FE6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0" y="5943600"/>
            <a:ext cx="914400" cy="914400"/>
          </a:xfrm>
          <a:prstGeom prst="rect">
            <a:avLst/>
          </a:prstGeom>
        </p:spPr>
      </p:pic>
      <p:pic>
        <p:nvPicPr>
          <p:cNvPr id="7" name="Picture 6">
            <a:extLst>
              <a:ext uri="{FF2B5EF4-FFF2-40B4-BE49-F238E27FC236}">
                <a16:creationId xmlns:a16="http://schemas.microsoft.com/office/drawing/2014/main" id="{86283D2B-0958-483D-B2CE-1FB61B613308}"/>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8129773" y="4043310"/>
            <a:ext cx="2044037" cy="2449565"/>
          </a:xfrm>
          <a:prstGeom prst="rect">
            <a:avLst/>
          </a:prstGeom>
        </p:spPr>
      </p:pic>
      <p:pic>
        <p:nvPicPr>
          <p:cNvPr id="8" name="Graphic 7" descr="Play">
            <a:hlinkClick r:id="" action="ppaction://hlinkshowjump?jump=nextslide"/>
            <a:extLst>
              <a:ext uri="{FF2B5EF4-FFF2-40B4-BE49-F238E27FC236}">
                <a16:creationId xmlns:a16="http://schemas.microsoft.com/office/drawing/2014/main" id="{9CF74250-45DE-4BEC-9CC6-D0B9782A206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70851" y="4590617"/>
            <a:ext cx="1825149" cy="1825149"/>
          </a:xfrm>
          <a:prstGeom prst="rect">
            <a:avLst/>
          </a:prstGeom>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3B0F96AC-6FE5-4D92-824D-0445C2280F9B}"/>
              </a:ext>
            </a:extLst>
          </p:cNvPr>
          <p:cNvSpPr txBox="1"/>
          <p:nvPr/>
        </p:nvSpPr>
        <p:spPr>
          <a:xfrm>
            <a:off x="3968190" y="6231265"/>
            <a:ext cx="2430474" cy="261610"/>
          </a:xfrm>
          <a:prstGeom prst="rect">
            <a:avLst/>
          </a:prstGeom>
          <a:noFill/>
        </p:spPr>
        <p:txBody>
          <a:bodyPr wrap="none" rtlCol="0">
            <a:spAutoFit/>
          </a:bodyPr>
          <a:lstStyle/>
          <a:p>
            <a:pPr algn="ctr"/>
            <a:r>
              <a:rPr lang="en-US" sz="1100" dirty="0"/>
              <a:t>Click arrow to proceed to the next slide</a:t>
            </a:r>
          </a:p>
        </p:txBody>
      </p:sp>
    </p:spTree>
    <p:extLst>
      <p:ext uri="{BB962C8B-B14F-4D97-AF65-F5344CB8AC3E}">
        <p14:creationId xmlns:p14="http://schemas.microsoft.com/office/powerpoint/2010/main" val="3922744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1D28-F3FC-4A8E-B0E0-5FA13734DCC4}"/>
              </a:ext>
            </a:extLst>
          </p:cNvPr>
          <p:cNvSpPr>
            <a:spLocks noGrp="1"/>
          </p:cNvSpPr>
          <p:nvPr>
            <p:ph type="title"/>
          </p:nvPr>
        </p:nvSpPr>
        <p:spPr/>
        <p:txBody>
          <a:bodyPr>
            <a:normAutofit/>
          </a:bodyPr>
          <a:lstStyle/>
          <a:p>
            <a:r>
              <a:rPr lang="en-US" dirty="0"/>
              <a:t>Exploring the Puppy Problem</a:t>
            </a:r>
            <a:br>
              <a:rPr lang="en-US" dirty="0"/>
            </a:br>
            <a:r>
              <a:rPr lang="en-US" sz="2800" dirty="0"/>
              <a:t>Our Anchor Phenomenon</a:t>
            </a:r>
            <a:endParaRPr lang="en-US" dirty="0"/>
          </a:p>
        </p:txBody>
      </p:sp>
      <p:sp>
        <p:nvSpPr>
          <p:cNvPr id="3" name="Content Placeholder 2">
            <a:extLst>
              <a:ext uri="{FF2B5EF4-FFF2-40B4-BE49-F238E27FC236}">
                <a16:creationId xmlns:a16="http://schemas.microsoft.com/office/drawing/2014/main" id="{864ECDC0-7A65-4275-817B-CF94E8EC1B41}"/>
              </a:ext>
            </a:extLst>
          </p:cNvPr>
          <p:cNvSpPr>
            <a:spLocks noGrp="1"/>
          </p:cNvSpPr>
          <p:nvPr>
            <p:ph idx="1"/>
          </p:nvPr>
        </p:nvSpPr>
        <p:spPr>
          <a:xfrm>
            <a:off x="838201" y="1825625"/>
            <a:ext cx="7240480" cy="4351338"/>
          </a:xfrm>
        </p:spPr>
        <p:txBody>
          <a:bodyPr>
            <a:normAutofit fontScale="85000" lnSpcReduction="10000"/>
          </a:bodyPr>
          <a:lstStyle/>
          <a:p>
            <a:r>
              <a:rPr lang="en-US" dirty="0"/>
              <a:t>In December of 2019, the Centers for Disease Control (CDC) issued a reminder for dog owners.  </a:t>
            </a:r>
          </a:p>
          <a:p>
            <a:r>
              <a:rPr lang="en-US" dirty="0"/>
              <a:t>The announcement came after an outbreak of disease caused by a type of bacteria that had become resistant to several antimicrobial drugs.  </a:t>
            </a:r>
          </a:p>
          <a:p>
            <a:r>
              <a:rPr lang="en-US" dirty="0"/>
              <a:t>The bacteria were being carried by “pet store puppies” and had infected more than two dozen people in the U.S.</a:t>
            </a:r>
          </a:p>
          <a:p>
            <a:r>
              <a:rPr lang="en-US" dirty="0"/>
              <a:t>Laboratory evidence suggested that bacteria from ill people in this outbreak are closely related genetically to bacteria from ill people in an earlier outbreak (2016-2018) of drug resistant Campylobacter, which was also linked to pet store puppies. </a:t>
            </a:r>
          </a:p>
        </p:txBody>
      </p:sp>
      <p:pic>
        <p:nvPicPr>
          <p:cNvPr id="6" name="Graphic 5" descr="House">
            <a:hlinkClick r:id="rId2" action="ppaction://hlinksldjump"/>
            <a:extLst>
              <a:ext uri="{FF2B5EF4-FFF2-40B4-BE49-F238E27FC236}">
                <a16:creationId xmlns:a16="http://schemas.microsoft.com/office/drawing/2014/main" id="{15F8E855-37BA-4F97-9288-EA92258C15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5943600"/>
            <a:ext cx="914400" cy="914400"/>
          </a:xfrm>
          <a:prstGeom prst="rect">
            <a:avLst/>
          </a:prstGeom>
        </p:spPr>
      </p:pic>
      <p:pic>
        <p:nvPicPr>
          <p:cNvPr id="7" name="Picture 6">
            <a:extLst>
              <a:ext uri="{FF2B5EF4-FFF2-40B4-BE49-F238E27FC236}">
                <a16:creationId xmlns:a16="http://schemas.microsoft.com/office/drawing/2014/main" id="{8E690798-5B12-4838-BC35-E0BB3F198B59}"/>
              </a:ext>
            </a:extLst>
          </p:cNvPr>
          <p:cNvPicPr>
            <a:picLocks noChangeAspect="1"/>
          </p:cNvPicPr>
          <p:nvPr/>
        </p:nvPicPr>
        <p:blipFill>
          <a:blip r:embed="rId5"/>
          <a:stretch>
            <a:fillRect/>
          </a:stretch>
        </p:blipFill>
        <p:spPr>
          <a:xfrm>
            <a:off x="7824766" y="1600200"/>
            <a:ext cx="2619481" cy="3167108"/>
          </a:xfrm>
          <a:prstGeom prst="rect">
            <a:avLst/>
          </a:prstGeom>
        </p:spPr>
      </p:pic>
    </p:spTree>
    <p:extLst>
      <p:ext uri="{BB962C8B-B14F-4D97-AF65-F5344CB8AC3E}">
        <p14:creationId xmlns:p14="http://schemas.microsoft.com/office/powerpoint/2010/main" val="5863711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TotalTime>
  <Words>1629</Words>
  <Application>Microsoft Office PowerPoint</Application>
  <PresentationFormat>Widescreen</PresentationFormat>
  <Paragraphs>109</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Forte</vt:lpstr>
      <vt:lpstr>Lucida Handwriting</vt:lpstr>
      <vt:lpstr>Times New Roman</vt:lpstr>
      <vt:lpstr>Tw Cen MT</vt:lpstr>
      <vt:lpstr>Office Theme</vt:lpstr>
      <vt:lpstr>Biotechnology Outreach Education Center Office of Biotechnology</vt:lpstr>
      <vt:lpstr>PowerPoint Presentation</vt:lpstr>
      <vt:lpstr>PowerPoint Presentation</vt:lpstr>
      <vt:lpstr>PowerPoint Presentation</vt:lpstr>
      <vt:lpstr>PowerPoint Presentation</vt:lpstr>
      <vt:lpstr>PowerPoint Presentation</vt:lpstr>
      <vt:lpstr>A Focus on Research</vt:lpstr>
      <vt:lpstr>Getting to Know the Puppy Problem Module 1, Activity #1</vt:lpstr>
      <vt:lpstr>Exploring the Puppy Problem Our Anchor Phenomenon</vt:lpstr>
      <vt:lpstr>What are Microbes? Module 2, Activity #2</vt:lpstr>
      <vt:lpstr>How Does AMR Happen? Module 2, Activity #3</vt:lpstr>
      <vt:lpstr>What Role Does DNA Play in the Life of a Bacterium? Module 2, Activity #4</vt:lpstr>
      <vt:lpstr>Module 2 Debrief</vt:lpstr>
      <vt:lpstr>Determining Resistance in Bacterial Populations? Module 3, Activity #5</vt:lpstr>
      <vt:lpstr>Transforming Bacterial DNA: Ampicillin Resistance Module 3, Activity #6</vt:lpstr>
      <vt:lpstr>One Health in Action Module 3, Activity #7</vt:lpstr>
      <vt:lpstr>Module 3 Debrief</vt:lpstr>
      <vt:lpstr>Jyll &amp; Jakk think about Antimicrobial Resistance Module 4, Activity #8</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Bi  technology Education &amp; Outreach</dc:title>
  <dc:creator>Eric Hall</dc:creator>
  <cp:lastModifiedBy>BOEC</cp:lastModifiedBy>
  <cp:revision>32</cp:revision>
  <dcterms:created xsi:type="dcterms:W3CDTF">2021-09-20T17:45:02Z</dcterms:created>
  <dcterms:modified xsi:type="dcterms:W3CDTF">2022-09-12T17:13:01Z</dcterms:modified>
</cp:coreProperties>
</file>