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1" r:id="rId3"/>
    <p:sldId id="356" r:id="rId4"/>
    <p:sldId id="316" r:id="rId5"/>
    <p:sldId id="357" r:id="rId6"/>
    <p:sldId id="358" r:id="rId7"/>
    <p:sldId id="359" r:id="rId8"/>
    <p:sldId id="360" r:id="rId9"/>
    <p:sldId id="257" r:id="rId10"/>
    <p:sldId id="322" r:id="rId11"/>
    <p:sldId id="297" r:id="rId12"/>
    <p:sldId id="295" r:id="rId13"/>
    <p:sldId id="296" r:id="rId14"/>
    <p:sldId id="259" r:id="rId15"/>
    <p:sldId id="260" r:id="rId16"/>
    <p:sldId id="325" r:id="rId17"/>
    <p:sldId id="265" r:id="rId18"/>
    <p:sldId id="286" r:id="rId19"/>
    <p:sldId id="330" r:id="rId20"/>
    <p:sldId id="362" r:id="rId21"/>
    <p:sldId id="363" r:id="rId22"/>
    <p:sldId id="3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C0D"/>
    <a:srgbClr val="F1BE4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6CFB-97D4-4458-9E0B-CE4297B4F86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97E3-A9A6-44D6-96C8-0AFF70A94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tionary.org/wiki/anoxic" TargetMode="External"/><Relationship Id="rId13" Type="http://schemas.openxmlformats.org/officeDocument/2006/relationships/hyperlink" Target="http://en.wikipedia.org/wiki/Electron_transfer" TargetMode="External"/><Relationship Id="rId3" Type="http://schemas.openxmlformats.org/officeDocument/2006/relationships/hyperlink" Target="http://en.wikipedia.org/wiki/Ecosystem" TargetMode="External"/><Relationship Id="rId7" Type="http://schemas.openxmlformats.org/officeDocument/2006/relationships/hyperlink" Target="http://en.wikipedia.org/wiki/Electron_acceptor" TargetMode="External"/><Relationship Id="rId12" Type="http://schemas.openxmlformats.org/officeDocument/2006/relationships/hyperlink" Target="http://en.wikipedia.org/wiki/Chemical_species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en.wikipedia.org/wiki/Io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Respiration_(physiology)" TargetMode="External"/><Relationship Id="rId11" Type="http://schemas.openxmlformats.org/officeDocument/2006/relationships/hyperlink" Target="http://en.wikipedia.org/wiki/Electron" TargetMode="External"/><Relationship Id="rId5" Type="http://schemas.openxmlformats.org/officeDocument/2006/relationships/hyperlink" Target="http://en.wikipedia.org/wiki/Bacterium" TargetMode="External"/><Relationship Id="rId15" Type="http://schemas.openxmlformats.org/officeDocument/2006/relationships/hyperlink" Target="http://en.wikipedia.org/wiki/Atom" TargetMode="External"/><Relationship Id="rId10" Type="http://schemas.openxmlformats.org/officeDocument/2006/relationships/hyperlink" Target="http://en.wikipedia.org/wiki/Oxidation_state" TargetMode="External"/><Relationship Id="rId4" Type="http://schemas.openxmlformats.org/officeDocument/2006/relationships/hyperlink" Target="http://en.wikipedia.org/wiki/Oxygen" TargetMode="External"/><Relationship Id="rId9" Type="http://schemas.openxmlformats.org/officeDocument/2006/relationships/hyperlink" Target="http://en.wikipedia.org/wiki/Chemical_reaction" TargetMode="External"/><Relationship Id="rId14" Type="http://schemas.openxmlformats.org/officeDocument/2006/relationships/hyperlink" Target="http://en.wikipedia.org/wiki/Molecul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4: blue baby syndrome,</a:t>
            </a:r>
            <a:r>
              <a:rPr lang="en-US" baseline="0" dirty="0"/>
              <a:t> </a:t>
            </a:r>
            <a:r>
              <a:rPr lang="en-US" baseline="0" dirty="0" err="1"/>
              <a:t>deadzone</a:t>
            </a:r>
            <a:endParaRPr lang="en-US" dirty="0"/>
          </a:p>
          <a:p>
            <a:r>
              <a:rPr lang="en-US" dirty="0"/>
              <a:t>Point 5: emerging</a:t>
            </a:r>
            <a:r>
              <a:rPr lang="en-US" baseline="0" dirty="0"/>
              <a:t> technology for edge-of–field subsurface drainage treatment. So far, they have exhibited promising nitrate removal rates at ~15-60%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FA963ED-3008-4F6B-B7A6-406DC65269CA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2011 – 17,000</a:t>
            </a:r>
            <a:r>
              <a:rPr lang="en-US" baseline="0" dirty="0"/>
              <a:t> </a:t>
            </a:r>
            <a:r>
              <a:rPr lang="en-US" baseline="0" dirty="0" err="1"/>
              <a:t>sq</a:t>
            </a:r>
            <a:r>
              <a:rPr lang="en-US" baseline="0" dirty="0"/>
              <a:t> mi</a:t>
            </a:r>
          </a:p>
          <a:p>
            <a:r>
              <a:rPr lang="en-US" baseline="0" dirty="0"/>
              <a:t>2012 – 2889 </a:t>
            </a:r>
            <a:r>
              <a:rPr lang="en-US" baseline="0" dirty="0" err="1"/>
              <a:t>sq</a:t>
            </a:r>
            <a:r>
              <a:rPr lang="en-US" baseline="0" dirty="0"/>
              <a:t> mi (4</a:t>
            </a:r>
            <a:r>
              <a:rPr lang="en-US" baseline="30000" dirty="0"/>
              <a:t>th</a:t>
            </a:r>
            <a:r>
              <a:rPr lang="en-US" baseline="0" dirty="0"/>
              <a:t> smallest since mapping began in 1985)</a:t>
            </a:r>
            <a:endParaRPr lang="en-US" dirty="0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4034036" y="9000983"/>
            <a:ext cx="3086637" cy="4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6D439EB1-B254-4586-802E-0C4E39E49B40}" type="slidenum">
              <a:rPr lang="en-US" sz="1200">
                <a:latin typeface="Times New Roman" pitchFamily="18" charset="0"/>
              </a:rPr>
              <a:pPr algn="r"/>
              <a:t>13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1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Denitrification takes place under special conditions in both terrestrial and marine </a:t>
            </a:r>
            <a:r>
              <a:rPr lang="en-US" dirty="0">
                <a:hlinkClick r:id="rId3" tooltip="Ecosystem"/>
              </a:rPr>
              <a:t>ecosystems</a:t>
            </a:r>
            <a:r>
              <a:rPr lang="en-US" dirty="0"/>
              <a:t>. In general, it occurs where </a:t>
            </a:r>
            <a:r>
              <a:rPr lang="en-US" dirty="0">
                <a:hlinkClick r:id="rId4" tooltip="Oxygen"/>
              </a:rPr>
              <a:t>oxygen</a:t>
            </a:r>
            <a:r>
              <a:rPr lang="en-US" dirty="0"/>
              <a:t>, a more energetically favorable electron acceptor, is depleted, and </a:t>
            </a:r>
            <a:r>
              <a:rPr lang="en-US" dirty="0">
                <a:hlinkClick r:id="rId5" tooltip="Bacterium"/>
              </a:rPr>
              <a:t>bacteria</a:t>
            </a:r>
            <a:r>
              <a:rPr lang="en-US" dirty="0"/>
              <a:t> </a:t>
            </a:r>
            <a:r>
              <a:rPr lang="en-US" dirty="0">
                <a:hlinkClick r:id="rId6" tooltip="Respiration (physiology)"/>
              </a:rPr>
              <a:t>respire</a:t>
            </a:r>
            <a:r>
              <a:rPr lang="en-US" dirty="0"/>
              <a:t> nitrate as a substitute terminal </a:t>
            </a:r>
            <a:r>
              <a:rPr lang="en-US" dirty="0">
                <a:hlinkClick r:id="rId7" tooltip="Electron acceptor"/>
              </a:rPr>
              <a:t>electron acceptor</a:t>
            </a:r>
            <a:r>
              <a:rPr lang="en-US" dirty="0"/>
              <a:t>. Due to the high concentration of oxygen in our atmosphere denitrification only takes place in </a:t>
            </a:r>
            <a:r>
              <a:rPr lang="en-US" dirty="0">
                <a:hlinkClick r:id="rId8" tooltip="wikt:anoxic"/>
              </a:rPr>
              <a:t>anoxic</a:t>
            </a:r>
            <a:r>
              <a:rPr lang="en-US" dirty="0"/>
              <a:t> environments where oxygen consumption exceeds the oxygen supply and where sufficient quantities of nitrate are present. </a:t>
            </a:r>
            <a:endParaRPr lang="en-US" u="none" dirty="0"/>
          </a:p>
          <a:p>
            <a:endParaRPr lang="en-US" dirty="0"/>
          </a:p>
          <a:p>
            <a:r>
              <a:rPr lang="en-US" b="1" dirty="0"/>
              <a:t>Redox</a:t>
            </a:r>
            <a:r>
              <a:rPr lang="en-US" dirty="0"/>
              <a:t> (</a:t>
            </a:r>
            <a:r>
              <a:rPr lang="en-US" b="1" dirty="0"/>
              <a:t>reduction</a:t>
            </a:r>
            <a:r>
              <a:rPr lang="en-US" dirty="0"/>
              <a:t> and </a:t>
            </a:r>
            <a:r>
              <a:rPr lang="en-US" b="1" dirty="0"/>
              <a:t>oxidation</a:t>
            </a:r>
            <a:r>
              <a:rPr lang="en-US" dirty="0"/>
              <a:t>) reactions include all </a:t>
            </a:r>
            <a:r>
              <a:rPr lang="en-US" dirty="0">
                <a:hlinkClick r:id="rId9" tooltip="Chemical reaction"/>
              </a:rPr>
              <a:t>chemical reactions</a:t>
            </a:r>
            <a:r>
              <a:rPr lang="en-US" dirty="0"/>
              <a:t> in which atoms have their </a:t>
            </a:r>
            <a:r>
              <a:rPr lang="en-US" dirty="0">
                <a:hlinkClick r:id="rId10" tooltip="Oxidation state"/>
              </a:rPr>
              <a:t>oxidation state</a:t>
            </a:r>
            <a:r>
              <a:rPr lang="en-US" dirty="0"/>
              <a:t> changed; in general, redox reactions involve the transfer of </a:t>
            </a:r>
            <a:r>
              <a:rPr lang="en-US" dirty="0">
                <a:hlinkClick r:id="rId11" tooltip="Electron"/>
              </a:rPr>
              <a:t>electrons</a:t>
            </a:r>
            <a:r>
              <a:rPr lang="en-US" dirty="0"/>
              <a:t> between </a:t>
            </a:r>
            <a:r>
              <a:rPr lang="en-US" dirty="0">
                <a:hlinkClick r:id="rId12" tooltip="Chemical species"/>
              </a:rPr>
              <a:t>species</a:t>
            </a:r>
            <a:r>
              <a:rPr lang="en-US" dirty="0"/>
              <a:t>.</a:t>
            </a:r>
          </a:p>
          <a:p>
            <a:r>
              <a:rPr lang="en-US" dirty="0"/>
              <a:t>The term "redox" comes from two concepts involved with </a:t>
            </a:r>
            <a:r>
              <a:rPr lang="en-US" dirty="0">
                <a:hlinkClick r:id="rId13" tooltip="Electron transfer"/>
              </a:rPr>
              <a:t>electron transfer</a:t>
            </a:r>
            <a:r>
              <a:rPr lang="en-US" dirty="0"/>
              <a:t>: reduction and oxidation. It can be explained in simple terms:</a:t>
            </a:r>
          </a:p>
          <a:p>
            <a:r>
              <a:rPr lang="en-US" b="1" dirty="0"/>
              <a:t>Oxidation</a:t>
            </a:r>
            <a:r>
              <a:rPr lang="en-US" dirty="0"/>
              <a:t> is the </a:t>
            </a:r>
            <a:r>
              <a:rPr lang="en-US" i="1" dirty="0"/>
              <a:t>loss</a:t>
            </a:r>
            <a:r>
              <a:rPr lang="en-US" dirty="0"/>
              <a:t> of </a:t>
            </a:r>
            <a:r>
              <a:rPr lang="en-US" dirty="0">
                <a:hlinkClick r:id="rId11" tooltip="Electron"/>
              </a:rPr>
              <a:t>electrons</a:t>
            </a:r>
            <a:r>
              <a:rPr lang="en-US" dirty="0"/>
              <a:t> or an </a:t>
            </a:r>
            <a:r>
              <a:rPr lang="en-US" i="1" dirty="0"/>
              <a:t>increase</a:t>
            </a:r>
            <a:r>
              <a:rPr lang="en-US" dirty="0"/>
              <a:t> in oxidation state by a </a:t>
            </a:r>
            <a:r>
              <a:rPr lang="en-US" dirty="0">
                <a:hlinkClick r:id="rId14" tooltip="Molecule"/>
              </a:rPr>
              <a:t>molecule</a:t>
            </a:r>
            <a:r>
              <a:rPr lang="en-US" dirty="0"/>
              <a:t>, </a:t>
            </a:r>
            <a:r>
              <a:rPr lang="en-US" dirty="0">
                <a:hlinkClick r:id="rId15" tooltip="Atom"/>
              </a:rPr>
              <a:t>atom</a:t>
            </a:r>
            <a:r>
              <a:rPr lang="en-US" dirty="0"/>
              <a:t>, or </a:t>
            </a:r>
            <a:r>
              <a:rPr lang="en-US" dirty="0">
                <a:hlinkClick r:id="rId16" tooltip="Ion"/>
              </a:rPr>
              <a:t>ion</a:t>
            </a:r>
            <a:r>
              <a:rPr lang="en-US" dirty="0"/>
              <a:t>.</a:t>
            </a:r>
          </a:p>
          <a:p>
            <a:r>
              <a:rPr lang="en-US" b="1" dirty="0"/>
              <a:t>Reduction</a:t>
            </a:r>
            <a:r>
              <a:rPr lang="en-US" dirty="0"/>
              <a:t> is the </a:t>
            </a:r>
            <a:r>
              <a:rPr lang="en-US" i="1" dirty="0"/>
              <a:t>gain</a:t>
            </a:r>
            <a:r>
              <a:rPr lang="en-US" dirty="0"/>
              <a:t> of electrons or a </a:t>
            </a:r>
            <a:r>
              <a:rPr lang="en-US" i="1" dirty="0"/>
              <a:t>decrease</a:t>
            </a:r>
            <a:r>
              <a:rPr lang="en-US" dirty="0"/>
              <a:t> in oxidation state by a molecule, atom, or 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66AD-E7C1-430D-8D21-DC5BF0F084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66AD-E7C1-430D-8D21-DC5BF0F084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2 minute video-</a:t>
            </a:r>
            <a:r>
              <a:rPr lang="en-US" baseline="0" dirty="0"/>
              <a:t> Iowa Soybean Association: Bioreactor (shows installation, describes number of reactors ISA has been involved with and how long)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66AD-E7C1-430D-8D21-DC5BF0F084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AA71-3223-4344-800A-2F2137F64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220" y="4064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05A97-629D-47B1-BB45-7C4EFDE9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20" y="352739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32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1C7F-FA43-4672-A8C5-3D08EFE7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4D69-B196-4551-9F2E-C883CCF71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72EB-4111-4B78-989A-A92C3E0C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7F9E-E87F-4B5D-9A57-95FD6C4E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B40F1-EE34-455D-98FF-11EDCC6E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2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B616E-1962-47C2-9C2B-C958A9A77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CB83D-A6B9-4E6A-9D69-D49ACF3D0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56AD4-A685-40CF-A941-342CB2B2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286A-3CE2-4A32-BAD6-3AA1D1B5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55505-60B7-4AB4-B791-E10A0749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228B-1831-4FD1-AC61-0B0ED9BE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02B4-7D72-4168-A72C-A500D0A1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20CDF-A338-428A-AF45-FDF0003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5827-F999-48CF-8E8E-4EB7C60E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693F-E6B4-4BA8-B722-28D6FC05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8D1D-CBCC-4ED7-868E-93A122C8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D4F63-1F51-4837-BE9B-9E28BE934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3ABB5-8316-49CC-A2E0-86B13E48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BD4FF-B433-498D-8EFA-A660393F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BB1A-2AF9-4772-B4DE-20120920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100E-720B-4715-B5DC-1751D22D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A844-DCB5-4E75-8216-2F1CB904F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CDEC3-3AB8-4EE0-934A-8D4662C77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0D819-9FE3-41CE-B08B-C2BBB67E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50B-CBAB-4C0B-93B2-ACFBD02C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CCF36-1435-4B82-BBA6-05098711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0CDF-C6FF-4D8E-B81F-2CC64827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B32C8-8E09-4733-BC32-93076D86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7C918-9C66-463B-B7C1-B98EFC314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C85B3-9116-4DE2-A5AE-6EFAE3AD2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40F8D-B5D2-4DC6-B86A-6396DF71E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7033C-9DA3-43E4-906E-D33CA12C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9FC94-3EC7-4034-8580-B1C768EB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6BFCF-FB41-48CE-9D30-1DDFFD33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4910-346E-406D-BD85-08EB8841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8D67B-CBAC-4542-9C1F-A3042ECC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DF39B-D080-4D53-91ED-D557C2BE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7A543-A65D-4A8B-92BC-3F70F304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63681-D80B-495B-B584-80BB4A24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61D59-96E3-4EC9-9F4F-5E84C0E0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8C72-DB2B-4545-BD65-0C31B95C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435-1E35-41F1-B365-57C798B9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A79D-72C8-4788-A586-FA69B5C51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27162-1D39-454C-A95D-FBB304E7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50C5D-CD06-435F-A2BC-5D727F72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412FF-EA13-48E6-8DA8-E864105B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33C69-8597-4977-84B9-42AF0A6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9FDA-1949-40D2-BFCE-A937C22D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DCCB3-A9DE-4106-B0CC-75606AAC8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7497A-BD3D-45CF-87FC-4AE1A8D60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01CC3-037D-4FDE-9D4D-74926769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5BBE2-48C6-46A5-8D88-2EA95DBFAE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7247-A776-4305-83DF-FE591B5C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CADCD-316F-4695-A956-AE07A5B2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FF457-ECE9-46F1-B917-96728263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321DD4B1-ACBE-485D-971E-09363106AD81}"/>
              </a:ext>
            </a:extLst>
          </p:cNvPr>
          <p:cNvSpPr/>
          <p:nvPr userDrawn="1"/>
        </p:nvSpPr>
        <p:spPr>
          <a:xfrm rot="5400000">
            <a:off x="9153325" y="3825555"/>
            <a:ext cx="4506689" cy="1558207"/>
          </a:xfrm>
          <a:prstGeom prst="flowChartDocumen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12AFE-C968-4DDF-A587-D6E88741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3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6F65A-3978-4718-BC13-26FE6E38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733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AFC0A515-B80F-4842-AD2F-043ED01CCE82}"/>
              </a:ext>
            </a:extLst>
          </p:cNvPr>
          <p:cNvSpPr/>
          <p:nvPr userDrawn="1"/>
        </p:nvSpPr>
        <p:spPr>
          <a:xfrm rot="5400000">
            <a:off x="8022771" y="2688771"/>
            <a:ext cx="6858000" cy="1480458"/>
          </a:xfrm>
          <a:prstGeom prst="flowChartDocument">
            <a:avLst/>
          </a:prstGeom>
          <a:solidFill>
            <a:srgbClr val="BD0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74107-0A6F-4CBC-A019-CE2561C5A1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46" y="5614156"/>
            <a:ext cx="891202" cy="11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0B3A-8229-4BC5-91F9-C56694FC8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51" y="217836"/>
            <a:ext cx="10493406" cy="1349406"/>
          </a:xfrm>
        </p:spPr>
        <p:txBody>
          <a:bodyPr>
            <a:normAutofit/>
          </a:bodyPr>
          <a:lstStyle/>
          <a:p>
            <a:r>
              <a:rPr lang="en-US" sz="4800" dirty="0"/>
              <a:t>Biotechnology Outreach Education Center</a:t>
            </a:r>
            <a:br>
              <a:rPr lang="en-US" sz="7200" dirty="0"/>
            </a:br>
            <a:r>
              <a:rPr lang="en-US" sz="3200" dirty="0"/>
              <a:t>Office of Biotechnology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058E3-8BDB-4CAA-B936-C3BDA45F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6150" y="2444060"/>
            <a:ext cx="6937757" cy="2413690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C00000"/>
                </a:solidFill>
                <a:latin typeface="Forte" panose="03060902040502070203" pitchFamily="66" charset="0"/>
              </a:rPr>
              <a:t>Woodchip Bioreactor</a:t>
            </a:r>
          </a:p>
          <a:p>
            <a:pPr algn="r"/>
            <a:r>
              <a:rPr lang="en-US" sz="4400" dirty="0">
                <a:solidFill>
                  <a:srgbClr val="C00000"/>
                </a:solidFill>
                <a:latin typeface="Forte" panose="03060902040502070203" pitchFamily="66" charset="0"/>
              </a:rPr>
              <a:t>Station Activity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51CD9-28D3-43C4-A189-59DB6097CC13}"/>
              </a:ext>
            </a:extLst>
          </p:cNvPr>
          <p:cNvSpPr/>
          <p:nvPr/>
        </p:nvSpPr>
        <p:spPr>
          <a:xfrm>
            <a:off x="9809822" y="6572214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i="1" dirty="0"/>
              <a:t>Updated 5/2022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F907A-A7CB-4B94-AC39-E207A062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4114"/>
            <a:ext cx="5050972" cy="3693886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213044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A8D9C8-01A3-439C-97F7-054B24F6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7" y="711037"/>
            <a:ext cx="6540311" cy="3422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80061-F9AE-4DC8-BC13-CA88BA22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1586">
            <a:off x="6924579" y="669790"/>
            <a:ext cx="4119530" cy="538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68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48" y="182880"/>
            <a:ext cx="9873343" cy="1325563"/>
          </a:xfrm>
        </p:spPr>
        <p:txBody>
          <a:bodyPr/>
          <a:lstStyle/>
          <a:p>
            <a:r>
              <a:rPr lang="en-US" dirty="0"/>
              <a:t>Why does Dr. Soupir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36667" cy="4351338"/>
          </a:xfrm>
        </p:spPr>
        <p:txBody>
          <a:bodyPr/>
          <a:lstStyle/>
          <a:p>
            <a:r>
              <a:rPr lang="en-US" dirty="0"/>
              <a:t>1920: 22% of farmland in Iowa was tile drained</a:t>
            </a:r>
          </a:p>
          <a:p>
            <a:r>
              <a:rPr lang="en-US" dirty="0"/>
              <a:t>2013: increased to 66.8%</a:t>
            </a:r>
          </a:p>
          <a:p>
            <a:r>
              <a:rPr lang="en-US" dirty="0"/>
              <a:t>Now:  more tile drainage than any other state</a:t>
            </a:r>
          </a:p>
          <a:p>
            <a:r>
              <a:rPr lang="en-US" dirty="0"/>
              <a:t>Increased transport of nitrates to surface water</a:t>
            </a:r>
          </a:p>
          <a:p>
            <a:r>
              <a:rPr lang="en-US" dirty="0"/>
              <a:t>Woodchip bioreactors are an emerging nitrate removal technology</a:t>
            </a:r>
          </a:p>
          <a:p>
            <a:pPr lvl="1"/>
            <a:r>
              <a:rPr lang="en-US" dirty="0"/>
              <a:t>15 to 60% removal</a:t>
            </a:r>
          </a:p>
          <a:p>
            <a:pPr lvl="1"/>
            <a:r>
              <a:rPr lang="en-US" dirty="0"/>
              <a:t>Use sustainable fill materials and practices</a:t>
            </a:r>
          </a:p>
          <a:p>
            <a:pPr lvl="1"/>
            <a:r>
              <a:rPr lang="en-US" dirty="0"/>
              <a:t>Low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DCCF48-4575-45E0-80B0-236EB15CAC0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Agricultural plumbing: Necessary for farming but harmful for waterways">
            <a:extLst>
              <a:ext uri="{FF2B5EF4-FFF2-40B4-BE49-F238E27FC236}">
                <a16:creationId xmlns:a16="http://schemas.microsoft.com/office/drawing/2014/main" id="{2D50DAE9-03F4-4A38-A2EB-F9D154AF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92" y="1447995"/>
            <a:ext cx="3467560" cy="396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1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68" y="3429000"/>
            <a:ext cx="4260370" cy="31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Map showing nitrogen yield in the Mississippi River watershed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7" y="184944"/>
            <a:ext cx="68224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2041" y="1790850"/>
            <a:ext cx="183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of Iowa is</a:t>
            </a:r>
          </a:p>
          <a:p>
            <a:r>
              <a:rPr lang="en-US" dirty="0"/>
              <a:t>located in the </a:t>
            </a:r>
          </a:p>
          <a:p>
            <a:r>
              <a:rPr lang="en-US" dirty="0"/>
              <a:t>Upper Mississippi</a:t>
            </a:r>
          </a:p>
          <a:p>
            <a:r>
              <a:rPr lang="en-US" dirty="0"/>
              <a:t>River Basin</a:t>
            </a:r>
          </a:p>
        </p:txBody>
      </p:sp>
    </p:spTree>
    <p:extLst>
      <p:ext uri="{BB962C8B-B14F-4D97-AF65-F5344CB8AC3E}">
        <p14:creationId xmlns:p14="http://schemas.microsoft.com/office/powerpoint/2010/main" val="406554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map of the 2021 hypoxic dead zone in the Gulf of Mexico.">
            <a:extLst>
              <a:ext uri="{FF2B5EF4-FFF2-40B4-BE49-F238E27FC236}">
                <a16:creationId xmlns:a16="http://schemas.microsoft.com/office/drawing/2014/main" id="{D5C9F785-8120-408A-AC55-A5E29CB6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7" y="477807"/>
            <a:ext cx="10038101" cy="500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8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40" y="1443064"/>
            <a:ext cx="695325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53" y="62307"/>
            <a:ext cx="9873343" cy="1325563"/>
          </a:xfrm>
        </p:spPr>
        <p:txBody>
          <a:bodyPr>
            <a:normAutofit/>
          </a:bodyPr>
          <a:lstStyle/>
          <a:p>
            <a:r>
              <a:rPr lang="en-US" dirty="0"/>
              <a:t>Nitrogen cycle</a:t>
            </a:r>
          </a:p>
        </p:txBody>
      </p:sp>
      <p:sp>
        <p:nvSpPr>
          <p:cNvPr id="4" name="Oval 3"/>
          <p:cNvSpPr/>
          <p:nvPr/>
        </p:nvSpPr>
        <p:spPr>
          <a:xfrm>
            <a:off x="7898673" y="3866605"/>
            <a:ext cx="1438819" cy="7315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65419" y="5394956"/>
            <a:ext cx="4532812" cy="891849"/>
            <a:chOff x="1541419" y="5394955"/>
            <a:chExt cx="4532812" cy="891849"/>
          </a:xfrm>
        </p:grpSpPr>
        <p:sp>
          <p:nvSpPr>
            <p:cNvPr id="5" name="Left Brace 4"/>
            <p:cNvSpPr/>
            <p:nvPr/>
          </p:nvSpPr>
          <p:spPr>
            <a:xfrm rot="16200000">
              <a:off x="3566162" y="3370212"/>
              <a:ext cx="483326" cy="4532812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21575" y="5917472"/>
              <a:ext cx="2455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Nitrate inputs (NO</a:t>
              </a:r>
              <a:r>
                <a:rPr lang="en-US" baseline="-25000" dirty="0"/>
                <a:t>3</a:t>
              </a:r>
              <a:r>
                <a:rPr lang="en-US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580249"/>
            <a:ext cx="5585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http://www.microbiologyonline.org.uk/about-microbiology/microbes-and-the-outdoors/nitrogen-cycle</a:t>
            </a:r>
          </a:p>
        </p:txBody>
      </p:sp>
    </p:spTree>
    <p:extLst>
      <p:ext uri="{BB962C8B-B14F-4D97-AF65-F5344CB8AC3E}">
        <p14:creationId xmlns:p14="http://schemas.microsoft.com/office/powerpoint/2010/main" val="29817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45" y="1968715"/>
            <a:ext cx="4718818" cy="342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420" y="165410"/>
            <a:ext cx="9873343" cy="1325563"/>
          </a:xfrm>
        </p:spPr>
        <p:txBody>
          <a:bodyPr/>
          <a:lstStyle/>
          <a:p>
            <a:r>
              <a:rPr lang="en-US" dirty="0"/>
              <a:t>Denitrification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7821" y="1359151"/>
            <a:ext cx="4536270" cy="41396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No (very little) oxygen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Fill materials with carbon source for food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Denitrifying bacteria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Nitrates</a:t>
            </a:r>
          </a:p>
        </p:txBody>
      </p:sp>
    </p:spTree>
    <p:extLst>
      <p:ext uri="{BB962C8B-B14F-4D97-AF65-F5344CB8AC3E}">
        <p14:creationId xmlns:p14="http://schemas.microsoft.com/office/powerpoint/2010/main" val="413457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226" t="25600" r="3742" b="32697"/>
          <a:stretch>
            <a:fillRect/>
          </a:stretch>
        </p:blipFill>
        <p:spPr bwMode="auto">
          <a:xfrm>
            <a:off x="1118241" y="1205252"/>
            <a:ext cx="9086386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6" y="-11669"/>
            <a:ext cx="9873343" cy="1325563"/>
          </a:xfrm>
        </p:spPr>
        <p:txBody>
          <a:bodyPr/>
          <a:lstStyle/>
          <a:p>
            <a:r>
              <a:rPr lang="en-US" dirty="0"/>
              <a:t>Bioreactor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5936" y="4273750"/>
            <a:ext cx="9115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Does not necessitate taking land out of production, can be installed below filter strips at the edge of the field.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Begins removing nitrate immediately upon completion with the first water flow.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be targeted for placement to optimize impact.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readily accepted by producers.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be installed in landscapes in which wetlands cannot be built.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6" y="79041"/>
            <a:ext cx="9873343" cy="1325563"/>
          </a:xfrm>
        </p:spPr>
        <p:txBody>
          <a:bodyPr/>
          <a:lstStyle/>
          <a:p>
            <a:r>
              <a:rPr lang="en-US" dirty="0"/>
              <a:t>Bioreactor Installation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4" y="2932609"/>
            <a:ext cx="4468122" cy="285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3855" y="6501960"/>
            <a:ext cx="387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Photo source: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Sutphin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Kult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Iowa Soybean Association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20" y="297031"/>
            <a:ext cx="3528843" cy="263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74" y="3148428"/>
            <a:ext cx="3760240" cy="309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646" y="1072678"/>
            <a:ext cx="4232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Install control 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Excavate trench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Fill with woodchips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Cover with soil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69754"/>
            <a:ext cx="72320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http://www.iasoybeans.com/environment/programs-initiatives/programs/bioreactors/demonstration</a:t>
            </a:r>
          </a:p>
        </p:txBody>
      </p:sp>
    </p:spTree>
    <p:extLst>
      <p:ext uri="{BB962C8B-B14F-4D97-AF65-F5344CB8AC3E}">
        <p14:creationId xmlns:p14="http://schemas.microsoft.com/office/powerpoint/2010/main" val="393776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84" y="1508508"/>
            <a:ext cx="5401796" cy="379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28" y="6464060"/>
            <a:ext cx="610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Keegan </a:t>
            </a:r>
            <a:r>
              <a:rPr lang="en-US" sz="1200" dirty="0" err="1"/>
              <a:t>Kult</a:t>
            </a:r>
            <a:r>
              <a:rPr lang="en-US" sz="1200" dirty="0"/>
              <a:t>, Iowa Soybean Association, Greene County bioreactor installation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872" y="116941"/>
            <a:ext cx="8591106" cy="1348563"/>
          </a:xfrm>
        </p:spPr>
        <p:txBody>
          <a:bodyPr>
            <a:normAutofit/>
          </a:bodyPr>
          <a:lstStyle/>
          <a:p>
            <a:r>
              <a:rPr lang="en-US" dirty="0"/>
              <a:t>Bioreactor Installation</a:t>
            </a:r>
          </a:p>
        </p:txBody>
      </p:sp>
      <p:pic>
        <p:nvPicPr>
          <p:cNvPr id="1026" name="Picture 2" descr="http://farmprogress.com/cdfm/Faress1/author/198/woodchip_bioreactors_remove_nitrates_1_634587671142584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04" y="698696"/>
            <a:ext cx="3730509" cy="561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9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AD26-59D7-4A25-A248-471AAA8D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what’s the secret?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F6B9-DBCC-4FC6-B54D-0D91D78A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126" y="1617396"/>
            <a:ext cx="878563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Researchers closely monitor bioreactor effectiveness and efficiency</a:t>
            </a:r>
          </a:p>
          <a:p>
            <a:r>
              <a:rPr lang="en-US" sz="3600" dirty="0"/>
              <a:t>When one bioreactor seems to “work better” than others, questions are asked:</a:t>
            </a:r>
          </a:p>
          <a:p>
            <a:pPr lvl="1"/>
            <a:r>
              <a:rPr lang="en-US" sz="3200" dirty="0"/>
              <a:t>How is this bioreactor different than others?</a:t>
            </a:r>
          </a:p>
          <a:p>
            <a:pPr lvl="1"/>
            <a:r>
              <a:rPr lang="en-US" sz="3200" dirty="0"/>
              <a:t>What fill material is being used?</a:t>
            </a:r>
          </a:p>
          <a:p>
            <a:pPr lvl="1"/>
            <a:r>
              <a:rPr lang="en-US" sz="3200" dirty="0"/>
              <a:t>Are denitrifying bacteria present?</a:t>
            </a:r>
          </a:p>
        </p:txBody>
      </p:sp>
    </p:spTree>
    <p:extLst>
      <p:ext uri="{BB962C8B-B14F-4D97-AF65-F5344CB8AC3E}">
        <p14:creationId xmlns:p14="http://schemas.microsoft.com/office/powerpoint/2010/main" val="342516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E426-0507-4BB8-B5C1-9AC5E6BF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Gel electrophoresis: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63A2-319A-4DF6-B9E3-C0B57435D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a common </a:t>
            </a:r>
            <a:r>
              <a:rPr lang="en-US" sz="5400" dirty="0">
                <a:solidFill>
                  <a:schemeClr val="accent2"/>
                </a:solidFill>
              </a:rPr>
              <a:t>laboratory technique </a:t>
            </a:r>
            <a:r>
              <a:rPr lang="en-US" sz="5400" dirty="0"/>
              <a:t>used to </a:t>
            </a:r>
            <a:r>
              <a:rPr lang="en-US" sz="5400" dirty="0">
                <a:solidFill>
                  <a:srgbClr val="7030A0"/>
                </a:solidFill>
              </a:rPr>
              <a:t>separate mixtures </a:t>
            </a:r>
            <a:r>
              <a:rPr lang="en-US" sz="5400" dirty="0"/>
              <a:t>of </a:t>
            </a:r>
            <a:r>
              <a:rPr lang="en-US" sz="5400" dirty="0">
                <a:solidFill>
                  <a:srgbClr val="FF0000"/>
                </a:solidFill>
              </a:rPr>
              <a:t>DNA</a:t>
            </a:r>
            <a:r>
              <a:rPr lang="en-US" sz="5400" dirty="0"/>
              <a:t> according to </a:t>
            </a:r>
            <a:r>
              <a:rPr lang="en-US" sz="5400" dirty="0">
                <a:solidFill>
                  <a:schemeClr val="accent6"/>
                </a:solidFill>
              </a:rPr>
              <a:t>molecular size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229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A6CC0-E5A2-4625-A6C3-4E0DA0DC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960">
            <a:off x="859583" y="326571"/>
            <a:ext cx="4729534" cy="620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26FBC-4A33-41E3-A54B-9B3BE7E7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459">
            <a:off x="6526895" y="439465"/>
            <a:ext cx="3622010" cy="597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57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7DAC-23C3-417F-98B5-0C3B19A0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12C9-1DD5-4A5C-93C4-888569A8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Can we collect data from even more bioreactors around the state?</a:t>
            </a:r>
          </a:p>
          <a:p>
            <a:r>
              <a:rPr lang="en-US" sz="4000" dirty="0"/>
              <a:t>If one bioreactor works better than the others, what can that teach us?</a:t>
            </a:r>
          </a:p>
          <a:p>
            <a:r>
              <a:rPr lang="en-US" sz="4000" dirty="0"/>
              <a:t>Researchers at </a:t>
            </a:r>
            <a:r>
              <a:rPr lang="en-US" sz="4000" b="1" dirty="0">
                <a:solidFill>
                  <a:srgbClr val="C00000"/>
                </a:solidFill>
              </a:rPr>
              <a:t>Iowa State University </a:t>
            </a:r>
            <a:r>
              <a:rPr lang="en-US" sz="4000" dirty="0"/>
              <a:t>are making bioreactors as efficient as possible.</a:t>
            </a:r>
          </a:p>
        </p:txBody>
      </p:sp>
    </p:spTree>
    <p:extLst>
      <p:ext uri="{BB962C8B-B14F-4D97-AF65-F5344CB8AC3E}">
        <p14:creationId xmlns:p14="http://schemas.microsoft.com/office/powerpoint/2010/main" val="319600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6C929-B069-4AB1-9B4A-64A9668B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996" y="948254"/>
            <a:ext cx="5692806" cy="551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Rage Italic" panose="03070502040507070304" pitchFamily="66" charset="0"/>
              </a:rPr>
              <a:t>Thank </a:t>
            </a:r>
          </a:p>
          <a:p>
            <a:pPr marL="0" indent="0" algn="ctr">
              <a:buNone/>
            </a:pPr>
            <a:r>
              <a:rPr lang="en-US" sz="16600" dirty="0">
                <a:latin typeface="Rage Italic" panose="03070502040507070304" pitchFamily="66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8979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GN-4300-15N - 1.5ML MICROCENTRIFUGE TUBE, CLEAR, CONICAL, LOCK CAP,  STERILE, NEST- Chemglass Life Sciences">
            <a:extLst>
              <a:ext uri="{FF2B5EF4-FFF2-40B4-BE49-F238E27FC236}">
                <a16:creationId xmlns:a16="http://schemas.microsoft.com/office/drawing/2014/main" id="{081E7DFB-2D35-43D7-B76F-160F3A57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8" y="1531089"/>
            <a:ext cx="3202173" cy="32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EAB17-8258-4641-A742-CEE6B8E678E0}"/>
              </a:ext>
            </a:extLst>
          </p:cNvPr>
          <p:cNvSpPr txBox="1"/>
          <p:nvPr/>
        </p:nvSpPr>
        <p:spPr>
          <a:xfrm>
            <a:off x="388628" y="6611779"/>
            <a:ext cx="1962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courtesy chemglass.com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13922B-2FA7-4A7E-A619-EEB8CA83CD1D}"/>
              </a:ext>
            </a:extLst>
          </p:cNvPr>
          <p:cNvCxnSpPr>
            <a:cxnSpLocks/>
          </p:cNvCxnSpPr>
          <p:nvPr/>
        </p:nvCxnSpPr>
        <p:spPr>
          <a:xfrm>
            <a:off x="2760974" y="3275399"/>
            <a:ext cx="0" cy="767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0016AC-195E-4103-81E6-1C7CF0CA82FE}"/>
              </a:ext>
            </a:extLst>
          </p:cNvPr>
          <p:cNvCxnSpPr>
            <a:cxnSpLocks/>
          </p:cNvCxnSpPr>
          <p:nvPr/>
        </p:nvCxnSpPr>
        <p:spPr>
          <a:xfrm>
            <a:off x="2616695" y="3415116"/>
            <a:ext cx="68837" cy="14113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5C64EE-ADBE-41F1-B726-97D0A9780BED}"/>
              </a:ext>
            </a:extLst>
          </p:cNvPr>
          <p:cNvCxnSpPr>
            <a:cxnSpLocks/>
          </p:cNvCxnSpPr>
          <p:nvPr/>
        </p:nvCxnSpPr>
        <p:spPr>
          <a:xfrm>
            <a:off x="2665661" y="3679969"/>
            <a:ext cx="270473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415B60-6195-4A94-BBDC-B1025D8D6F14}"/>
              </a:ext>
            </a:extLst>
          </p:cNvPr>
          <p:cNvCxnSpPr>
            <a:cxnSpLocks/>
          </p:cNvCxnSpPr>
          <p:nvPr/>
        </p:nvCxnSpPr>
        <p:spPr>
          <a:xfrm>
            <a:off x="2729076" y="2876180"/>
            <a:ext cx="0" cy="767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5C5577-FE89-4B89-AAE1-D2FBB09F1E3C}"/>
              </a:ext>
            </a:extLst>
          </p:cNvPr>
          <p:cNvCxnSpPr>
            <a:cxnSpLocks/>
          </p:cNvCxnSpPr>
          <p:nvPr/>
        </p:nvCxnSpPr>
        <p:spPr>
          <a:xfrm>
            <a:off x="2492379" y="3381120"/>
            <a:ext cx="88911" cy="5931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B4A4CB-B025-429D-A084-6AF907F359D3}"/>
              </a:ext>
            </a:extLst>
          </p:cNvPr>
          <p:cNvCxnSpPr>
            <a:cxnSpLocks/>
          </p:cNvCxnSpPr>
          <p:nvPr/>
        </p:nvCxnSpPr>
        <p:spPr>
          <a:xfrm flipH="1">
            <a:off x="2687615" y="3547767"/>
            <a:ext cx="42301" cy="627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61D8CE-4A2E-453B-9277-9F083D0116F9}"/>
              </a:ext>
            </a:extLst>
          </p:cNvPr>
          <p:cNvCxnSpPr>
            <a:cxnSpLocks/>
          </p:cNvCxnSpPr>
          <p:nvPr/>
        </p:nvCxnSpPr>
        <p:spPr>
          <a:xfrm flipH="1">
            <a:off x="2803321" y="3683376"/>
            <a:ext cx="52124" cy="14321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46DA00-3FBC-4F73-99ED-8EAF120A603F}"/>
              </a:ext>
            </a:extLst>
          </p:cNvPr>
          <p:cNvCxnSpPr>
            <a:cxnSpLocks/>
          </p:cNvCxnSpPr>
          <p:nvPr/>
        </p:nvCxnSpPr>
        <p:spPr>
          <a:xfrm flipH="1">
            <a:off x="2915792" y="3869281"/>
            <a:ext cx="131982" cy="762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E1D55-52A7-4C43-A5F5-A30564784F3A}"/>
              </a:ext>
            </a:extLst>
          </p:cNvPr>
          <p:cNvCxnSpPr/>
          <p:nvPr/>
        </p:nvCxnSpPr>
        <p:spPr>
          <a:xfrm>
            <a:off x="2828800" y="3414911"/>
            <a:ext cx="0" cy="17086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8F8C35-8A63-4A32-B5F9-E9711CA323D1}"/>
              </a:ext>
            </a:extLst>
          </p:cNvPr>
          <p:cNvCxnSpPr>
            <a:cxnSpLocks/>
          </p:cNvCxnSpPr>
          <p:nvPr/>
        </p:nvCxnSpPr>
        <p:spPr>
          <a:xfrm flipH="1">
            <a:off x="2678013" y="3989406"/>
            <a:ext cx="44222" cy="16503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2549E0-54F0-40D9-8A18-5C1F0F784616}"/>
              </a:ext>
            </a:extLst>
          </p:cNvPr>
          <p:cNvCxnSpPr>
            <a:cxnSpLocks/>
          </p:cNvCxnSpPr>
          <p:nvPr/>
        </p:nvCxnSpPr>
        <p:spPr>
          <a:xfrm flipV="1">
            <a:off x="2648015" y="3438041"/>
            <a:ext cx="156539" cy="10165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17D3B7-A014-4F5F-8EA0-75DCA581F73F}"/>
              </a:ext>
            </a:extLst>
          </p:cNvPr>
          <p:cNvCxnSpPr>
            <a:cxnSpLocks/>
          </p:cNvCxnSpPr>
          <p:nvPr/>
        </p:nvCxnSpPr>
        <p:spPr>
          <a:xfrm flipH="1" flipV="1">
            <a:off x="2671333" y="2975976"/>
            <a:ext cx="136061" cy="6932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DDF681-450E-4F84-A17A-2FA1FECA552A}"/>
              </a:ext>
            </a:extLst>
          </p:cNvPr>
          <p:cNvCxnSpPr>
            <a:cxnSpLocks/>
          </p:cNvCxnSpPr>
          <p:nvPr/>
        </p:nvCxnSpPr>
        <p:spPr>
          <a:xfrm>
            <a:off x="2909264" y="3361861"/>
            <a:ext cx="2982" cy="17083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B1DC38-9A0E-424B-9E06-644624F55E1C}"/>
              </a:ext>
            </a:extLst>
          </p:cNvPr>
          <p:cNvCxnSpPr>
            <a:cxnSpLocks/>
          </p:cNvCxnSpPr>
          <p:nvPr/>
        </p:nvCxnSpPr>
        <p:spPr>
          <a:xfrm>
            <a:off x="3023051" y="3429000"/>
            <a:ext cx="0" cy="24759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64B922-532C-4BED-B01A-1F7BB22A54C2}"/>
              </a:ext>
            </a:extLst>
          </p:cNvPr>
          <p:cNvCxnSpPr>
            <a:cxnSpLocks/>
          </p:cNvCxnSpPr>
          <p:nvPr/>
        </p:nvCxnSpPr>
        <p:spPr>
          <a:xfrm flipH="1">
            <a:off x="2737045" y="3011964"/>
            <a:ext cx="123796" cy="21442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42F742-4BB5-4F5D-9C8B-1EA1E4AE1F00}"/>
              </a:ext>
            </a:extLst>
          </p:cNvPr>
          <p:cNvCxnSpPr>
            <a:cxnSpLocks/>
          </p:cNvCxnSpPr>
          <p:nvPr/>
        </p:nvCxnSpPr>
        <p:spPr>
          <a:xfrm>
            <a:off x="2698817" y="3879001"/>
            <a:ext cx="254162" cy="9250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229AC8-27DF-42CA-8976-64709CAE5A30}"/>
              </a:ext>
            </a:extLst>
          </p:cNvPr>
          <p:cNvCxnSpPr>
            <a:cxnSpLocks/>
          </p:cNvCxnSpPr>
          <p:nvPr/>
        </p:nvCxnSpPr>
        <p:spPr>
          <a:xfrm>
            <a:off x="2657086" y="3272755"/>
            <a:ext cx="159148" cy="18966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7CD0B90-3E5E-40DD-B278-F171D3608228}"/>
              </a:ext>
            </a:extLst>
          </p:cNvPr>
          <p:cNvCxnSpPr>
            <a:cxnSpLocks/>
          </p:cNvCxnSpPr>
          <p:nvPr/>
        </p:nvCxnSpPr>
        <p:spPr>
          <a:xfrm flipV="1">
            <a:off x="2826237" y="3997415"/>
            <a:ext cx="38196" cy="24115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40798F1-1A3E-4532-993F-2C4E86D132E9}"/>
              </a:ext>
            </a:extLst>
          </p:cNvPr>
          <p:cNvSpPr txBox="1"/>
          <p:nvPr/>
        </p:nvSpPr>
        <p:spPr>
          <a:xfrm>
            <a:off x="2497523" y="2524999"/>
            <a:ext cx="656749" cy="232440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2711"/>
              </a:avLst>
            </a:prstTxWarp>
            <a:spAutoFit/>
          </a:bodyPr>
          <a:lstStyle/>
          <a:p>
            <a:r>
              <a:rPr lang="en-US" sz="2400" dirty="0"/>
              <a:t>bacteria A</a:t>
            </a:r>
          </a:p>
        </p:txBody>
      </p:sp>
      <p:pic>
        <p:nvPicPr>
          <p:cNvPr id="41" name="Picture 2" descr="CGN-4300-15N - 1.5ML MICROCENTRIFUGE TUBE, CLEAR, CONICAL, LOCK CAP,  STERILE, NEST- Chemglass Life Sciences">
            <a:extLst>
              <a:ext uri="{FF2B5EF4-FFF2-40B4-BE49-F238E27FC236}">
                <a16:creationId xmlns:a16="http://schemas.microsoft.com/office/drawing/2014/main" id="{1EC60343-F1F2-46BF-BDC4-86CD1794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83" y="1474110"/>
            <a:ext cx="3202173" cy="32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A8D086-921E-4FD1-BAC0-F844D4C8753F}"/>
              </a:ext>
            </a:extLst>
          </p:cNvPr>
          <p:cNvCxnSpPr>
            <a:cxnSpLocks/>
          </p:cNvCxnSpPr>
          <p:nvPr/>
        </p:nvCxnSpPr>
        <p:spPr>
          <a:xfrm>
            <a:off x="5915029" y="3218420"/>
            <a:ext cx="0" cy="7673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A78D1D-3E0C-4E3B-9467-8CC28F50DDCC}"/>
              </a:ext>
            </a:extLst>
          </p:cNvPr>
          <p:cNvCxnSpPr>
            <a:cxnSpLocks/>
          </p:cNvCxnSpPr>
          <p:nvPr/>
        </p:nvCxnSpPr>
        <p:spPr>
          <a:xfrm>
            <a:off x="5770750" y="3358137"/>
            <a:ext cx="68837" cy="141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7E24EC-CB48-41BE-B9D5-F675A1E34824}"/>
              </a:ext>
            </a:extLst>
          </p:cNvPr>
          <p:cNvCxnSpPr>
            <a:cxnSpLocks/>
          </p:cNvCxnSpPr>
          <p:nvPr/>
        </p:nvCxnSpPr>
        <p:spPr>
          <a:xfrm>
            <a:off x="5819716" y="3622990"/>
            <a:ext cx="27047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53F1E9-58F5-44B0-870C-C02E3187F0B9}"/>
              </a:ext>
            </a:extLst>
          </p:cNvPr>
          <p:cNvCxnSpPr>
            <a:cxnSpLocks/>
          </p:cNvCxnSpPr>
          <p:nvPr/>
        </p:nvCxnSpPr>
        <p:spPr>
          <a:xfrm>
            <a:off x="5915029" y="3699575"/>
            <a:ext cx="0" cy="7673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4950C2-6D23-4A7B-BE14-CDFE361B45C8}"/>
              </a:ext>
            </a:extLst>
          </p:cNvPr>
          <p:cNvCxnSpPr>
            <a:cxnSpLocks/>
          </p:cNvCxnSpPr>
          <p:nvPr/>
        </p:nvCxnSpPr>
        <p:spPr>
          <a:xfrm>
            <a:off x="5646434" y="3324141"/>
            <a:ext cx="88911" cy="5931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E683D3-ACA2-4C7F-B808-F23B004F714B}"/>
              </a:ext>
            </a:extLst>
          </p:cNvPr>
          <p:cNvCxnSpPr>
            <a:cxnSpLocks/>
          </p:cNvCxnSpPr>
          <p:nvPr/>
        </p:nvCxnSpPr>
        <p:spPr>
          <a:xfrm flipH="1">
            <a:off x="5841670" y="3490788"/>
            <a:ext cx="42301" cy="627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89DEF5-8CEE-4162-A6EB-2AA7AD48D0EC}"/>
              </a:ext>
            </a:extLst>
          </p:cNvPr>
          <p:cNvCxnSpPr>
            <a:cxnSpLocks/>
          </p:cNvCxnSpPr>
          <p:nvPr/>
        </p:nvCxnSpPr>
        <p:spPr>
          <a:xfrm flipH="1">
            <a:off x="5957376" y="3626397"/>
            <a:ext cx="52124" cy="14321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61B820-6619-46A6-B3FB-1C0C5EDD11BC}"/>
              </a:ext>
            </a:extLst>
          </p:cNvPr>
          <p:cNvCxnSpPr>
            <a:cxnSpLocks/>
          </p:cNvCxnSpPr>
          <p:nvPr/>
        </p:nvCxnSpPr>
        <p:spPr>
          <a:xfrm flipH="1">
            <a:off x="6069847" y="3812302"/>
            <a:ext cx="131982" cy="76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0F3C16B-04AE-493B-A2E6-685CDB863E3B}"/>
              </a:ext>
            </a:extLst>
          </p:cNvPr>
          <p:cNvCxnSpPr/>
          <p:nvPr/>
        </p:nvCxnSpPr>
        <p:spPr>
          <a:xfrm>
            <a:off x="5982855" y="3357932"/>
            <a:ext cx="0" cy="17086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3A5E2CA-E238-4281-AB20-1DF2FA403F04}"/>
              </a:ext>
            </a:extLst>
          </p:cNvPr>
          <p:cNvCxnSpPr>
            <a:cxnSpLocks/>
          </p:cNvCxnSpPr>
          <p:nvPr/>
        </p:nvCxnSpPr>
        <p:spPr>
          <a:xfrm flipH="1">
            <a:off x="5832068" y="3932427"/>
            <a:ext cx="44222" cy="1650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FA3816-10B4-4750-84B7-C516B2FCA858}"/>
              </a:ext>
            </a:extLst>
          </p:cNvPr>
          <p:cNvCxnSpPr>
            <a:cxnSpLocks/>
          </p:cNvCxnSpPr>
          <p:nvPr/>
        </p:nvCxnSpPr>
        <p:spPr>
          <a:xfrm flipV="1">
            <a:off x="5802070" y="3381062"/>
            <a:ext cx="156539" cy="1016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97FA39-C3CD-405E-8822-21C8963A0A41}"/>
              </a:ext>
            </a:extLst>
          </p:cNvPr>
          <p:cNvCxnSpPr>
            <a:cxnSpLocks/>
          </p:cNvCxnSpPr>
          <p:nvPr/>
        </p:nvCxnSpPr>
        <p:spPr>
          <a:xfrm flipH="1" flipV="1">
            <a:off x="5852872" y="4217681"/>
            <a:ext cx="136061" cy="693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DD51C3C-C7A1-4A79-8638-75A46950196B}"/>
              </a:ext>
            </a:extLst>
          </p:cNvPr>
          <p:cNvCxnSpPr>
            <a:cxnSpLocks/>
          </p:cNvCxnSpPr>
          <p:nvPr/>
        </p:nvCxnSpPr>
        <p:spPr>
          <a:xfrm>
            <a:off x="6063319" y="3304882"/>
            <a:ext cx="2982" cy="1708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4ADB25A-F085-430E-BB06-4A9A673822B6}"/>
              </a:ext>
            </a:extLst>
          </p:cNvPr>
          <p:cNvCxnSpPr>
            <a:cxnSpLocks/>
          </p:cNvCxnSpPr>
          <p:nvPr/>
        </p:nvCxnSpPr>
        <p:spPr>
          <a:xfrm>
            <a:off x="6177106" y="3372021"/>
            <a:ext cx="0" cy="24759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B34E5D3-4B23-4788-9F68-6F1FF292F306}"/>
              </a:ext>
            </a:extLst>
          </p:cNvPr>
          <p:cNvCxnSpPr>
            <a:cxnSpLocks/>
          </p:cNvCxnSpPr>
          <p:nvPr/>
        </p:nvCxnSpPr>
        <p:spPr>
          <a:xfrm flipH="1">
            <a:off x="5943618" y="3381658"/>
            <a:ext cx="123796" cy="21442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014614-66FE-4E91-967C-BB69F7BEB699}"/>
              </a:ext>
            </a:extLst>
          </p:cNvPr>
          <p:cNvCxnSpPr>
            <a:cxnSpLocks/>
          </p:cNvCxnSpPr>
          <p:nvPr/>
        </p:nvCxnSpPr>
        <p:spPr>
          <a:xfrm>
            <a:off x="5852872" y="3822022"/>
            <a:ext cx="254162" cy="9250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E31B8C-5D8D-4F97-B4AD-2CB7F395F2B1}"/>
              </a:ext>
            </a:extLst>
          </p:cNvPr>
          <p:cNvCxnSpPr>
            <a:cxnSpLocks/>
          </p:cNvCxnSpPr>
          <p:nvPr/>
        </p:nvCxnSpPr>
        <p:spPr>
          <a:xfrm>
            <a:off x="5811141" y="3215776"/>
            <a:ext cx="159148" cy="18966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82FBFC-20A6-425B-9135-0E5A84929EF0}"/>
              </a:ext>
            </a:extLst>
          </p:cNvPr>
          <p:cNvCxnSpPr>
            <a:cxnSpLocks/>
          </p:cNvCxnSpPr>
          <p:nvPr/>
        </p:nvCxnSpPr>
        <p:spPr>
          <a:xfrm flipV="1">
            <a:off x="5980292" y="3940436"/>
            <a:ext cx="38196" cy="24115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3177769-C379-47EC-8FA3-92FCCA220CD3}"/>
              </a:ext>
            </a:extLst>
          </p:cNvPr>
          <p:cNvSpPr txBox="1"/>
          <p:nvPr/>
        </p:nvSpPr>
        <p:spPr>
          <a:xfrm>
            <a:off x="5651578" y="2468020"/>
            <a:ext cx="656749" cy="232440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2711"/>
              </a:avLst>
            </a:prstTxWarp>
            <a:spAutoFit/>
          </a:bodyPr>
          <a:lstStyle/>
          <a:p>
            <a:r>
              <a:rPr lang="en-US" sz="2400" dirty="0"/>
              <a:t>bacteria B</a:t>
            </a:r>
          </a:p>
        </p:txBody>
      </p:sp>
      <p:pic>
        <p:nvPicPr>
          <p:cNvPr id="68" name="Picture 2" descr="CGN-4300-15N - 1.5ML MICROCENTRIFUGE TUBE, CLEAR, CONICAL, LOCK CAP,  STERILE, NEST- Chemglass Life Sciences">
            <a:extLst>
              <a:ext uri="{FF2B5EF4-FFF2-40B4-BE49-F238E27FC236}">
                <a16:creationId xmlns:a16="http://schemas.microsoft.com/office/drawing/2014/main" id="{FAAC4625-4901-4A33-967E-B579DD64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06" y="1527273"/>
            <a:ext cx="3202173" cy="32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35D6754-FF9B-46CE-AD93-1711A8071B59}"/>
              </a:ext>
            </a:extLst>
          </p:cNvPr>
          <p:cNvCxnSpPr>
            <a:cxnSpLocks/>
          </p:cNvCxnSpPr>
          <p:nvPr/>
        </p:nvCxnSpPr>
        <p:spPr>
          <a:xfrm>
            <a:off x="9311452" y="3271583"/>
            <a:ext cx="0" cy="7673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9F0E67-B645-41DE-9F5D-A1E5FDF509B2}"/>
              </a:ext>
            </a:extLst>
          </p:cNvPr>
          <p:cNvCxnSpPr>
            <a:cxnSpLocks/>
          </p:cNvCxnSpPr>
          <p:nvPr/>
        </p:nvCxnSpPr>
        <p:spPr>
          <a:xfrm>
            <a:off x="9167173" y="3411300"/>
            <a:ext cx="68837" cy="14113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F48FDB5-F0DA-4226-BB61-4CFC24DF3482}"/>
              </a:ext>
            </a:extLst>
          </p:cNvPr>
          <p:cNvCxnSpPr>
            <a:cxnSpLocks/>
          </p:cNvCxnSpPr>
          <p:nvPr/>
        </p:nvCxnSpPr>
        <p:spPr>
          <a:xfrm>
            <a:off x="9216139" y="3676153"/>
            <a:ext cx="270473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CB278C-66AE-419E-B7AE-491B226C4235}"/>
              </a:ext>
            </a:extLst>
          </p:cNvPr>
          <p:cNvCxnSpPr>
            <a:cxnSpLocks/>
          </p:cNvCxnSpPr>
          <p:nvPr/>
        </p:nvCxnSpPr>
        <p:spPr>
          <a:xfrm>
            <a:off x="9272713" y="4222020"/>
            <a:ext cx="0" cy="7673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F3F722-F5C3-4655-A033-9D635121A6B4}"/>
              </a:ext>
            </a:extLst>
          </p:cNvPr>
          <p:cNvCxnSpPr>
            <a:cxnSpLocks/>
          </p:cNvCxnSpPr>
          <p:nvPr/>
        </p:nvCxnSpPr>
        <p:spPr>
          <a:xfrm>
            <a:off x="9042857" y="3377304"/>
            <a:ext cx="88911" cy="5931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3D11DF-C1D1-49A3-BF2B-BB92C505BD0E}"/>
              </a:ext>
            </a:extLst>
          </p:cNvPr>
          <p:cNvCxnSpPr>
            <a:cxnSpLocks/>
          </p:cNvCxnSpPr>
          <p:nvPr/>
        </p:nvCxnSpPr>
        <p:spPr>
          <a:xfrm flipH="1">
            <a:off x="9238093" y="3543951"/>
            <a:ext cx="42301" cy="62788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8EDB9F-304C-47CD-8E63-A28C33369755}"/>
              </a:ext>
            </a:extLst>
          </p:cNvPr>
          <p:cNvCxnSpPr>
            <a:cxnSpLocks/>
          </p:cNvCxnSpPr>
          <p:nvPr/>
        </p:nvCxnSpPr>
        <p:spPr>
          <a:xfrm flipH="1">
            <a:off x="9353799" y="3679560"/>
            <a:ext cx="52124" cy="1432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387F3D6-BA8D-4E12-AA55-B34BEB8A56BF}"/>
              </a:ext>
            </a:extLst>
          </p:cNvPr>
          <p:cNvCxnSpPr>
            <a:cxnSpLocks/>
          </p:cNvCxnSpPr>
          <p:nvPr/>
        </p:nvCxnSpPr>
        <p:spPr>
          <a:xfrm flipH="1">
            <a:off x="9466270" y="3865465"/>
            <a:ext cx="131982" cy="762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E6ABF11-1298-4265-B0D7-DD955AC32005}"/>
              </a:ext>
            </a:extLst>
          </p:cNvPr>
          <p:cNvCxnSpPr/>
          <p:nvPr/>
        </p:nvCxnSpPr>
        <p:spPr>
          <a:xfrm>
            <a:off x="9379278" y="3411095"/>
            <a:ext cx="0" cy="170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D278E3B-77C3-4101-9B97-39FE7B03F353}"/>
              </a:ext>
            </a:extLst>
          </p:cNvPr>
          <p:cNvCxnSpPr>
            <a:cxnSpLocks/>
          </p:cNvCxnSpPr>
          <p:nvPr/>
        </p:nvCxnSpPr>
        <p:spPr>
          <a:xfrm flipH="1">
            <a:off x="9228491" y="3985590"/>
            <a:ext cx="44222" cy="16503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42C0224-C0A9-4FBC-BC78-A25330E2FFC7}"/>
              </a:ext>
            </a:extLst>
          </p:cNvPr>
          <p:cNvCxnSpPr>
            <a:cxnSpLocks/>
          </p:cNvCxnSpPr>
          <p:nvPr/>
        </p:nvCxnSpPr>
        <p:spPr>
          <a:xfrm flipV="1">
            <a:off x="9198493" y="3434225"/>
            <a:ext cx="156539" cy="101657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3096AE-C34D-4DC4-8DB8-8A9C0F04EE91}"/>
              </a:ext>
            </a:extLst>
          </p:cNvPr>
          <p:cNvCxnSpPr>
            <a:cxnSpLocks/>
          </p:cNvCxnSpPr>
          <p:nvPr/>
        </p:nvCxnSpPr>
        <p:spPr>
          <a:xfrm flipH="1" flipV="1">
            <a:off x="9155840" y="3215269"/>
            <a:ext cx="136061" cy="693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83D9176-40AE-4687-A2B6-ED39557DECD6}"/>
              </a:ext>
            </a:extLst>
          </p:cNvPr>
          <p:cNvCxnSpPr>
            <a:cxnSpLocks/>
          </p:cNvCxnSpPr>
          <p:nvPr/>
        </p:nvCxnSpPr>
        <p:spPr>
          <a:xfrm>
            <a:off x="9459742" y="3358045"/>
            <a:ext cx="2982" cy="17083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B45047-E03D-4350-8E92-1958DE4750D2}"/>
              </a:ext>
            </a:extLst>
          </p:cNvPr>
          <p:cNvCxnSpPr>
            <a:cxnSpLocks/>
          </p:cNvCxnSpPr>
          <p:nvPr/>
        </p:nvCxnSpPr>
        <p:spPr>
          <a:xfrm>
            <a:off x="9573529" y="3425184"/>
            <a:ext cx="0" cy="2475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3F0343F-E905-45D4-8E9C-57888088847B}"/>
              </a:ext>
            </a:extLst>
          </p:cNvPr>
          <p:cNvCxnSpPr>
            <a:cxnSpLocks/>
          </p:cNvCxnSpPr>
          <p:nvPr/>
        </p:nvCxnSpPr>
        <p:spPr>
          <a:xfrm flipH="1">
            <a:off x="9414606" y="3188375"/>
            <a:ext cx="123796" cy="21442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FA98135-A25C-4057-B1DA-1383FC3C8EBE}"/>
              </a:ext>
            </a:extLst>
          </p:cNvPr>
          <p:cNvCxnSpPr>
            <a:cxnSpLocks/>
          </p:cNvCxnSpPr>
          <p:nvPr/>
        </p:nvCxnSpPr>
        <p:spPr>
          <a:xfrm>
            <a:off x="9249295" y="3875185"/>
            <a:ext cx="254162" cy="925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935765-0A1C-40EF-8015-9F70F4024ECB}"/>
              </a:ext>
            </a:extLst>
          </p:cNvPr>
          <p:cNvCxnSpPr>
            <a:cxnSpLocks/>
          </p:cNvCxnSpPr>
          <p:nvPr/>
        </p:nvCxnSpPr>
        <p:spPr>
          <a:xfrm>
            <a:off x="9291901" y="3769728"/>
            <a:ext cx="159148" cy="1896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D77FF86-CA76-49D4-9196-8080FCAF05AC}"/>
              </a:ext>
            </a:extLst>
          </p:cNvPr>
          <p:cNvCxnSpPr>
            <a:cxnSpLocks/>
          </p:cNvCxnSpPr>
          <p:nvPr/>
        </p:nvCxnSpPr>
        <p:spPr>
          <a:xfrm flipV="1">
            <a:off x="9376715" y="3993599"/>
            <a:ext cx="38196" cy="24115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FE62EB0-1EA7-44D4-A68E-6078DBB0D735}"/>
              </a:ext>
            </a:extLst>
          </p:cNvPr>
          <p:cNvSpPr txBox="1"/>
          <p:nvPr/>
        </p:nvSpPr>
        <p:spPr>
          <a:xfrm>
            <a:off x="9048001" y="2521183"/>
            <a:ext cx="656749" cy="232440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2711"/>
              </a:avLst>
            </a:prstTxWarp>
            <a:spAutoFit/>
          </a:bodyPr>
          <a:lstStyle/>
          <a:p>
            <a:r>
              <a:rPr lang="en-US" sz="2400" dirty="0"/>
              <a:t>bacteria C</a:t>
            </a:r>
          </a:p>
        </p:txBody>
      </p:sp>
    </p:spTree>
    <p:extLst>
      <p:ext uri="{BB962C8B-B14F-4D97-AF65-F5344CB8AC3E}">
        <p14:creationId xmlns:p14="http://schemas.microsoft.com/office/powerpoint/2010/main" val="1741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AB0A499D-CDBF-4E11-B0A8-C51078E144C7}"/>
              </a:ext>
            </a:extLst>
          </p:cNvPr>
          <p:cNvSpPr/>
          <p:nvPr/>
        </p:nvSpPr>
        <p:spPr>
          <a:xfrm>
            <a:off x="663543" y="680718"/>
            <a:ext cx="8750595" cy="4731488"/>
          </a:xfrm>
          <a:prstGeom prst="cube">
            <a:avLst>
              <a:gd name="adj" fmla="val 38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9178A44-5A2E-4BB5-86BE-85CB3C7D797C}"/>
              </a:ext>
            </a:extLst>
          </p:cNvPr>
          <p:cNvSpPr/>
          <p:nvPr/>
        </p:nvSpPr>
        <p:spPr>
          <a:xfrm>
            <a:off x="794680" y="1072350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51F0B274-7D35-487C-806C-DE354CEF5417}"/>
              </a:ext>
            </a:extLst>
          </p:cNvPr>
          <p:cNvSpPr/>
          <p:nvPr/>
        </p:nvSpPr>
        <p:spPr>
          <a:xfrm>
            <a:off x="794680" y="2179911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542AB098-60B5-4FB9-9D72-65A9FB1D1ABF}"/>
              </a:ext>
            </a:extLst>
          </p:cNvPr>
          <p:cNvSpPr/>
          <p:nvPr/>
        </p:nvSpPr>
        <p:spPr>
          <a:xfrm>
            <a:off x="794680" y="3285694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F7A476B-79E4-4351-BBC5-32461596ECB8}"/>
              </a:ext>
            </a:extLst>
          </p:cNvPr>
          <p:cNvSpPr/>
          <p:nvPr/>
        </p:nvSpPr>
        <p:spPr>
          <a:xfrm>
            <a:off x="794680" y="4373759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43E671-B788-415A-BFB7-20EC4DB86F79}"/>
              </a:ext>
            </a:extLst>
          </p:cNvPr>
          <p:cNvCxnSpPr>
            <a:cxnSpLocks/>
          </p:cNvCxnSpPr>
          <p:nvPr/>
        </p:nvCxnSpPr>
        <p:spPr>
          <a:xfrm flipV="1">
            <a:off x="842596" y="3542666"/>
            <a:ext cx="41724" cy="3572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188C0B-C614-4406-ACAA-78D00A53CF78}"/>
              </a:ext>
            </a:extLst>
          </p:cNvPr>
          <p:cNvCxnSpPr>
            <a:cxnSpLocks/>
          </p:cNvCxnSpPr>
          <p:nvPr/>
        </p:nvCxnSpPr>
        <p:spPr>
          <a:xfrm flipV="1">
            <a:off x="974134" y="3578393"/>
            <a:ext cx="0" cy="7978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A63876-936F-49DF-A361-154CF1BAF0CF}"/>
              </a:ext>
            </a:extLst>
          </p:cNvPr>
          <p:cNvCxnSpPr>
            <a:cxnSpLocks/>
          </p:cNvCxnSpPr>
          <p:nvPr/>
        </p:nvCxnSpPr>
        <p:spPr>
          <a:xfrm flipH="1" flipV="1">
            <a:off x="863458" y="3607090"/>
            <a:ext cx="42060" cy="10217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5F8A6E-8F6C-4526-A931-C14B0AEA1FB0}"/>
              </a:ext>
            </a:extLst>
          </p:cNvPr>
          <p:cNvCxnSpPr>
            <a:cxnSpLocks/>
          </p:cNvCxnSpPr>
          <p:nvPr/>
        </p:nvCxnSpPr>
        <p:spPr>
          <a:xfrm flipV="1">
            <a:off x="899185" y="3693834"/>
            <a:ext cx="39557" cy="882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64E8195-7890-43B0-B66C-56F8785BC7B2}"/>
              </a:ext>
            </a:extLst>
          </p:cNvPr>
          <p:cNvCxnSpPr>
            <a:cxnSpLocks/>
          </p:cNvCxnSpPr>
          <p:nvPr/>
        </p:nvCxnSpPr>
        <p:spPr>
          <a:xfrm flipH="1" flipV="1">
            <a:off x="884656" y="3686876"/>
            <a:ext cx="68616" cy="371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E892E7-49D8-436A-8EFF-91C768402653}"/>
              </a:ext>
            </a:extLst>
          </p:cNvPr>
          <p:cNvCxnSpPr>
            <a:cxnSpLocks/>
          </p:cNvCxnSpPr>
          <p:nvPr/>
        </p:nvCxnSpPr>
        <p:spPr>
          <a:xfrm flipH="1" flipV="1">
            <a:off x="901642" y="3593224"/>
            <a:ext cx="55170" cy="510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85474E-632F-454F-A86E-14D37CCB0C96}"/>
              </a:ext>
            </a:extLst>
          </p:cNvPr>
          <p:cNvCxnSpPr>
            <a:cxnSpLocks/>
          </p:cNvCxnSpPr>
          <p:nvPr/>
        </p:nvCxnSpPr>
        <p:spPr>
          <a:xfrm flipV="1">
            <a:off x="874615" y="2453406"/>
            <a:ext cx="41724" cy="357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7C7A1E-56FC-4B26-9EE1-49644960CA29}"/>
              </a:ext>
            </a:extLst>
          </p:cNvPr>
          <p:cNvCxnSpPr>
            <a:cxnSpLocks/>
          </p:cNvCxnSpPr>
          <p:nvPr/>
        </p:nvCxnSpPr>
        <p:spPr>
          <a:xfrm flipV="1">
            <a:off x="1006153" y="2489133"/>
            <a:ext cx="0" cy="797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2C0D1F1-057B-4935-A3EF-28DA08BC10FD}"/>
              </a:ext>
            </a:extLst>
          </p:cNvPr>
          <p:cNvCxnSpPr>
            <a:cxnSpLocks/>
          </p:cNvCxnSpPr>
          <p:nvPr/>
        </p:nvCxnSpPr>
        <p:spPr>
          <a:xfrm flipH="1" flipV="1">
            <a:off x="895477" y="2517830"/>
            <a:ext cx="42060" cy="10217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CA533F4-F438-428C-9292-E4DA0AD12918}"/>
              </a:ext>
            </a:extLst>
          </p:cNvPr>
          <p:cNvCxnSpPr>
            <a:cxnSpLocks/>
          </p:cNvCxnSpPr>
          <p:nvPr/>
        </p:nvCxnSpPr>
        <p:spPr>
          <a:xfrm flipV="1">
            <a:off x="931204" y="2604574"/>
            <a:ext cx="39557" cy="882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2B87B7-C5E9-443D-A5FB-298D6BEA0A9B}"/>
              </a:ext>
            </a:extLst>
          </p:cNvPr>
          <p:cNvCxnSpPr>
            <a:cxnSpLocks/>
          </p:cNvCxnSpPr>
          <p:nvPr/>
        </p:nvCxnSpPr>
        <p:spPr>
          <a:xfrm flipH="1" flipV="1">
            <a:off x="916675" y="2597616"/>
            <a:ext cx="68616" cy="37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EFEE57-54D1-4180-B403-0F0A496E4A57}"/>
              </a:ext>
            </a:extLst>
          </p:cNvPr>
          <p:cNvCxnSpPr>
            <a:cxnSpLocks/>
          </p:cNvCxnSpPr>
          <p:nvPr/>
        </p:nvCxnSpPr>
        <p:spPr>
          <a:xfrm flipH="1" flipV="1">
            <a:off x="933661" y="2503964"/>
            <a:ext cx="55170" cy="510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B8E445-958E-4244-99B8-3C8103CD401A}"/>
              </a:ext>
            </a:extLst>
          </p:cNvPr>
          <p:cNvCxnSpPr>
            <a:cxnSpLocks/>
          </p:cNvCxnSpPr>
          <p:nvPr/>
        </p:nvCxnSpPr>
        <p:spPr>
          <a:xfrm flipV="1">
            <a:off x="861466" y="1314379"/>
            <a:ext cx="41724" cy="357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5855DE-B5F5-4695-A10A-5F784E7D57FE}"/>
              </a:ext>
            </a:extLst>
          </p:cNvPr>
          <p:cNvCxnSpPr>
            <a:cxnSpLocks/>
          </p:cNvCxnSpPr>
          <p:nvPr/>
        </p:nvCxnSpPr>
        <p:spPr>
          <a:xfrm flipV="1">
            <a:off x="993004" y="1350106"/>
            <a:ext cx="0" cy="7978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FAB656F-332D-44D4-84BF-5C72F7F13D1C}"/>
              </a:ext>
            </a:extLst>
          </p:cNvPr>
          <p:cNvCxnSpPr>
            <a:cxnSpLocks/>
          </p:cNvCxnSpPr>
          <p:nvPr/>
        </p:nvCxnSpPr>
        <p:spPr>
          <a:xfrm flipH="1" flipV="1">
            <a:off x="882328" y="1378803"/>
            <a:ext cx="42060" cy="10217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41A336-9278-43CD-A203-F671EFD2B2BF}"/>
              </a:ext>
            </a:extLst>
          </p:cNvPr>
          <p:cNvCxnSpPr>
            <a:cxnSpLocks/>
          </p:cNvCxnSpPr>
          <p:nvPr/>
        </p:nvCxnSpPr>
        <p:spPr>
          <a:xfrm flipV="1">
            <a:off x="918055" y="1465547"/>
            <a:ext cx="39557" cy="8826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141AC7-2E4E-4B82-9E4C-6A809E7421C9}"/>
              </a:ext>
            </a:extLst>
          </p:cNvPr>
          <p:cNvCxnSpPr>
            <a:cxnSpLocks/>
          </p:cNvCxnSpPr>
          <p:nvPr/>
        </p:nvCxnSpPr>
        <p:spPr>
          <a:xfrm flipH="1" flipV="1">
            <a:off x="903526" y="1458589"/>
            <a:ext cx="68616" cy="3717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281CDE-26C5-4EC0-8366-8212264D9B81}"/>
              </a:ext>
            </a:extLst>
          </p:cNvPr>
          <p:cNvCxnSpPr>
            <a:cxnSpLocks/>
          </p:cNvCxnSpPr>
          <p:nvPr/>
        </p:nvCxnSpPr>
        <p:spPr>
          <a:xfrm flipH="1" flipV="1">
            <a:off x="920512" y="1364937"/>
            <a:ext cx="55170" cy="510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E421828-A7E2-4BAE-9510-20862D1D4B42}"/>
              </a:ext>
            </a:extLst>
          </p:cNvPr>
          <p:cNvCxnSpPr>
            <a:cxnSpLocks/>
          </p:cNvCxnSpPr>
          <p:nvPr/>
        </p:nvCxnSpPr>
        <p:spPr>
          <a:xfrm>
            <a:off x="1316334" y="3588159"/>
            <a:ext cx="4847954" cy="50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8E260C8-F890-40E4-8D26-14DA9CC4AC16}"/>
              </a:ext>
            </a:extLst>
          </p:cNvPr>
          <p:cNvCxnSpPr>
            <a:cxnSpLocks/>
          </p:cNvCxnSpPr>
          <p:nvPr/>
        </p:nvCxnSpPr>
        <p:spPr>
          <a:xfrm>
            <a:off x="1537398" y="3406123"/>
            <a:ext cx="0" cy="401934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25ED8E7-9164-4AD3-AE4B-3B6605FF5B19}"/>
              </a:ext>
            </a:extLst>
          </p:cNvPr>
          <p:cNvCxnSpPr>
            <a:cxnSpLocks/>
          </p:cNvCxnSpPr>
          <p:nvPr/>
        </p:nvCxnSpPr>
        <p:spPr>
          <a:xfrm flipH="1">
            <a:off x="1477945" y="3503259"/>
            <a:ext cx="118906" cy="36723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0A73222-342C-473F-B6C6-4BE888BB236D}"/>
              </a:ext>
            </a:extLst>
          </p:cNvPr>
          <p:cNvCxnSpPr>
            <a:cxnSpLocks/>
          </p:cNvCxnSpPr>
          <p:nvPr/>
        </p:nvCxnSpPr>
        <p:spPr>
          <a:xfrm>
            <a:off x="1410538" y="2592613"/>
            <a:ext cx="552428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6EF381-8BE6-4A45-A7D2-5A6DE7BB9229}"/>
              </a:ext>
            </a:extLst>
          </p:cNvPr>
          <p:cNvCxnSpPr>
            <a:cxnSpLocks/>
          </p:cNvCxnSpPr>
          <p:nvPr/>
        </p:nvCxnSpPr>
        <p:spPr>
          <a:xfrm>
            <a:off x="1639557" y="3406123"/>
            <a:ext cx="33494" cy="40460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C9933D6-B3F1-4B58-9468-89F517BD62E6}"/>
              </a:ext>
            </a:extLst>
          </p:cNvPr>
          <p:cNvGrpSpPr/>
          <p:nvPr/>
        </p:nvGrpSpPr>
        <p:grpSpPr>
          <a:xfrm>
            <a:off x="1604758" y="2272474"/>
            <a:ext cx="302709" cy="506781"/>
            <a:chOff x="2981429" y="2310355"/>
            <a:chExt cx="302709" cy="50678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CD4F7-0C70-4A16-8ACC-F2116D513D5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748" y="2310355"/>
              <a:ext cx="77038" cy="2452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2025ECE-BB29-4DF2-B259-5B5057C43F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1786" y="2439782"/>
              <a:ext cx="142352" cy="2582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E48D8A4-B858-4EFA-A1DA-3616C8F961D5}"/>
                </a:ext>
              </a:extLst>
            </p:cNvPr>
            <p:cNvCxnSpPr>
              <a:cxnSpLocks/>
            </p:cNvCxnSpPr>
            <p:nvPr/>
          </p:nvCxnSpPr>
          <p:spPr>
            <a:xfrm>
              <a:off x="2981429" y="2461257"/>
              <a:ext cx="161610" cy="3558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0E0CF1B-E030-4AFA-B86D-DEB28F0EC704}"/>
              </a:ext>
            </a:extLst>
          </p:cNvPr>
          <p:cNvCxnSpPr>
            <a:cxnSpLocks/>
          </p:cNvCxnSpPr>
          <p:nvPr/>
        </p:nvCxnSpPr>
        <p:spPr>
          <a:xfrm>
            <a:off x="1677238" y="2288228"/>
            <a:ext cx="0" cy="40193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8CF01CB-54D8-412C-9772-D5870B5A7F78}"/>
              </a:ext>
            </a:extLst>
          </p:cNvPr>
          <p:cNvCxnSpPr>
            <a:cxnSpLocks/>
          </p:cNvCxnSpPr>
          <p:nvPr/>
        </p:nvCxnSpPr>
        <p:spPr>
          <a:xfrm>
            <a:off x="1593501" y="2371746"/>
            <a:ext cx="262096" cy="31841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15984E-8E7A-4ED7-BBFC-53BEBAAE8AE0}"/>
              </a:ext>
            </a:extLst>
          </p:cNvPr>
          <p:cNvCxnSpPr>
            <a:cxnSpLocks/>
          </p:cNvCxnSpPr>
          <p:nvPr/>
        </p:nvCxnSpPr>
        <p:spPr>
          <a:xfrm>
            <a:off x="1779397" y="2288228"/>
            <a:ext cx="33494" cy="4046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3652BB7-2C68-4BE9-9F1D-9721745F689A}"/>
              </a:ext>
            </a:extLst>
          </p:cNvPr>
          <p:cNvGrpSpPr/>
          <p:nvPr/>
        </p:nvGrpSpPr>
        <p:grpSpPr>
          <a:xfrm>
            <a:off x="1611783" y="2322277"/>
            <a:ext cx="241629" cy="408212"/>
            <a:chOff x="6273900" y="2423376"/>
            <a:chExt cx="241629" cy="40821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DD82436-9F07-4D06-9A35-E5AF98743E23}"/>
                </a:ext>
              </a:extLst>
            </p:cNvPr>
            <p:cNvCxnSpPr>
              <a:cxnSpLocks/>
            </p:cNvCxnSpPr>
            <p:nvPr/>
          </p:nvCxnSpPr>
          <p:spPr>
            <a:xfrm>
              <a:off x="6273900" y="2423376"/>
              <a:ext cx="13029" cy="19313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6E54BD1-6C94-4114-9751-44301968EA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6929" y="2662861"/>
              <a:ext cx="152400" cy="16872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1B5E294-B8D4-409A-8C8E-DEBDA75D478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29" y="2563486"/>
              <a:ext cx="152400" cy="152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8E717B9-D2CF-446C-8B0C-759B95311533}"/>
                </a:ext>
              </a:extLst>
            </p:cNvPr>
            <p:cNvCxnSpPr>
              <a:cxnSpLocks/>
            </p:cNvCxnSpPr>
            <p:nvPr/>
          </p:nvCxnSpPr>
          <p:spPr>
            <a:xfrm>
              <a:off x="6419233" y="2507863"/>
              <a:ext cx="0" cy="21729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321C89-277D-44A6-8789-16DEDBBAC366}"/>
              </a:ext>
            </a:extLst>
          </p:cNvPr>
          <p:cNvGrpSpPr/>
          <p:nvPr/>
        </p:nvGrpSpPr>
        <p:grpSpPr>
          <a:xfrm>
            <a:off x="1522742" y="3384934"/>
            <a:ext cx="228600" cy="432372"/>
            <a:chOff x="5435994" y="3415218"/>
            <a:chExt cx="228600" cy="43237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F49685F-A9D5-428A-A28B-C6296765D7F4}"/>
                </a:ext>
              </a:extLst>
            </p:cNvPr>
            <p:cNvCxnSpPr>
              <a:cxnSpLocks/>
            </p:cNvCxnSpPr>
            <p:nvPr/>
          </p:nvCxnSpPr>
          <p:spPr>
            <a:xfrm>
              <a:off x="5435994" y="3415218"/>
              <a:ext cx="0" cy="21729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46D7661-E908-46DF-853C-D671B2B33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5994" y="3678863"/>
              <a:ext cx="152400" cy="168727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45619B1-8089-462D-8888-3728012EF3C5}"/>
                </a:ext>
              </a:extLst>
            </p:cNvPr>
            <p:cNvCxnSpPr>
              <a:cxnSpLocks/>
            </p:cNvCxnSpPr>
            <p:nvPr/>
          </p:nvCxnSpPr>
          <p:spPr>
            <a:xfrm>
              <a:off x="5512194" y="3579488"/>
              <a:ext cx="152400" cy="15240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AEF6BF7-8264-4ED5-A713-502C4D9FD50D}"/>
                </a:ext>
              </a:extLst>
            </p:cNvPr>
            <p:cNvCxnSpPr>
              <a:cxnSpLocks/>
            </p:cNvCxnSpPr>
            <p:nvPr/>
          </p:nvCxnSpPr>
          <p:spPr>
            <a:xfrm>
              <a:off x="5568298" y="3523865"/>
              <a:ext cx="0" cy="21729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E5503C3-C3DB-4A4D-BB6E-8050EFE74B82}"/>
              </a:ext>
            </a:extLst>
          </p:cNvPr>
          <p:cNvCxnSpPr/>
          <p:nvPr/>
        </p:nvCxnSpPr>
        <p:spPr>
          <a:xfrm flipV="1">
            <a:off x="1316334" y="1364937"/>
            <a:ext cx="3971456" cy="9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3845BE-D3AB-496D-B0D7-0CE47E284085}"/>
              </a:ext>
            </a:extLst>
          </p:cNvPr>
          <p:cNvGrpSpPr/>
          <p:nvPr/>
        </p:nvGrpSpPr>
        <p:grpSpPr>
          <a:xfrm>
            <a:off x="1466518" y="3395699"/>
            <a:ext cx="212690" cy="442310"/>
            <a:chOff x="2401123" y="3365747"/>
            <a:chExt cx="212690" cy="44231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F3156A-5D0D-40A5-91FB-55B308AB81C3}"/>
                </a:ext>
              </a:extLst>
            </p:cNvPr>
            <p:cNvCxnSpPr>
              <a:cxnSpLocks/>
            </p:cNvCxnSpPr>
            <p:nvPr/>
          </p:nvCxnSpPr>
          <p:spPr>
            <a:xfrm>
              <a:off x="2536775" y="3457111"/>
              <a:ext cx="77038" cy="245238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DDA17-1BA3-40E6-9F2C-9479C5C5A74A}"/>
                </a:ext>
              </a:extLst>
            </p:cNvPr>
            <p:cNvCxnSpPr>
              <a:cxnSpLocks/>
            </p:cNvCxnSpPr>
            <p:nvPr/>
          </p:nvCxnSpPr>
          <p:spPr>
            <a:xfrm>
              <a:off x="2613813" y="3365747"/>
              <a:ext cx="0" cy="275019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B2A3FE1-253F-4713-8756-7B859B5FB2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1123" y="3503257"/>
              <a:ext cx="80386" cy="30480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72B106C-4ECB-41F3-9251-1DF50A94CD2F}"/>
              </a:ext>
            </a:extLst>
          </p:cNvPr>
          <p:cNvGrpSpPr/>
          <p:nvPr/>
        </p:nvGrpSpPr>
        <p:grpSpPr>
          <a:xfrm>
            <a:off x="1497204" y="1247219"/>
            <a:ext cx="219390" cy="404446"/>
            <a:chOff x="2696713" y="1226413"/>
            <a:chExt cx="219390" cy="404446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0824B46-F2D1-414C-8A23-C42845D7C139}"/>
                </a:ext>
              </a:extLst>
            </p:cNvPr>
            <p:cNvCxnSpPr>
              <a:cxnSpLocks/>
            </p:cNvCxnSpPr>
            <p:nvPr/>
          </p:nvCxnSpPr>
          <p:spPr>
            <a:xfrm>
              <a:off x="2696713" y="1226413"/>
              <a:ext cx="77038" cy="245238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D47793A-C433-45F3-93DA-3790FB30F73F}"/>
                </a:ext>
              </a:extLst>
            </p:cNvPr>
            <p:cNvCxnSpPr>
              <a:cxnSpLocks/>
            </p:cNvCxnSpPr>
            <p:nvPr/>
          </p:nvCxnSpPr>
          <p:spPr>
            <a:xfrm>
              <a:off x="2916103" y="1355840"/>
              <a:ext cx="0" cy="275019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3808878-D06D-4F7C-9859-2A0932625B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6165" y="1277492"/>
              <a:ext cx="80386" cy="30480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74F19F-D16E-43F2-9289-B2130B80ECC1}"/>
              </a:ext>
            </a:extLst>
          </p:cNvPr>
          <p:cNvGrpSpPr/>
          <p:nvPr/>
        </p:nvGrpSpPr>
        <p:grpSpPr>
          <a:xfrm>
            <a:off x="1477945" y="1194338"/>
            <a:ext cx="195106" cy="464369"/>
            <a:chOff x="1477945" y="1194338"/>
            <a:chExt cx="195106" cy="46436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3DBDC4-0F4C-47E4-BCF1-B5AED9E92380}"/>
                </a:ext>
              </a:extLst>
            </p:cNvPr>
            <p:cNvCxnSpPr>
              <a:cxnSpLocks/>
            </p:cNvCxnSpPr>
            <p:nvPr/>
          </p:nvCxnSpPr>
          <p:spPr>
            <a:xfrm>
              <a:off x="1537398" y="1194338"/>
              <a:ext cx="0" cy="40193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A09DA98-BCE4-42FE-B2FB-CF3CB549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7945" y="1291474"/>
              <a:ext cx="118906" cy="367233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A9D68D-7A2C-427C-A2FD-95FBFCC6E771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57" y="1194338"/>
              <a:ext cx="33494" cy="40460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AAFA23A-191A-4C28-ACD5-64561864BD1F}"/>
              </a:ext>
            </a:extLst>
          </p:cNvPr>
          <p:cNvGrpSpPr/>
          <p:nvPr/>
        </p:nvGrpSpPr>
        <p:grpSpPr>
          <a:xfrm>
            <a:off x="1515209" y="1255346"/>
            <a:ext cx="228600" cy="432372"/>
            <a:chOff x="4667092" y="1265830"/>
            <a:chExt cx="228600" cy="43237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0D10F61-B7F4-4673-8FE8-C17698CA1AEE}"/>
                </a:ext>
              </a:extLst>
            </p:cNvPr>
            <p:cNvCxnSpPr>
              <a:cxnSpLocks/>
            </p:cNvCxnSpPr>
            <p:nvPr/>
          </p:nvCxnSpPr>
          <p:spPr>
            <a:xfrm>
              <a:off x="4667092" y="1265830"/>
              <a:ext cx="0" cy="217294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874D26-FD2E-41D3-B623-ED2D5FED35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7092" y="1529475"/>
              <a:ext cx="152400" cy="168727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AE326DD-635D-4A3E-A3C6-7ADB4BA63305}"/>
                </a:ext>
              </a:extLst>
            </p:cNvPr>
            <p:cNvCxnSpPr>
              <a:cxnSpLocks/>
            </p:cNvCxnSpPr>
            <p:nvPr/>
          </p:nvCxnSpPr>
          <p:spPr>
            <a:xfrm>
              <a:off x="4743292" y="1430100"/>
              <a:ext cx="152400" cy="15240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ADC0214-C8C8-4572-8224-3EA441DF9829}"/>
                </a:ext>
              </a:extLst>
            </p:cNvPr>
            <p:cNvCxnSpPr>
              <a:cxnSpLocks/>
            </p:cNvCxnSpPr>
            <p:nvPr/>
          </p:nvCxnSpPr>
          <p:spPr>
            <a:xfrm>
              <a:off x="4799396" y="1374477"/>
              <a:ext cx="0" cy="217294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E42551F-1453-4A8D-B924-F140594844AA}"/>
              </a:ext>
            </a:extLst>
          </p:cNvPr>
          <p:cNvGrpSpPr/>
          <p:nvPr/>
        </p:nvGrpSpPr>
        <p:grpSpPr>
          <a:xfrm>
            <a:off x="1577438" y="2329742"/>
            <a:ext cx="351241" cy="391806"/>
            <a:chOff x="5165149" y="2417714"/>
            <a:chExt cx="351241" cy="391806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029C437-9A71-4A32-93FF-295052F151EE}"/>
                </a:ext>
              </a:extLst>
            </p:cNvPr>
            <p:cNvCxnSpPr>
              <a:cxnSpLocks/>
            </p:cNvCxnSpPr>
            <p:nvPr/>
          </p:nvCxnSpPr>
          <p:spPr>
            <a:xfrm>
              <a:off x="5165149" y="2417714"/>
              <a:ext cx="122641" cy="17672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ACD3157-62C7-451D-BEF5-90F338C17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790" y="2640793"/>
              <a:ext cx="152400" cy="16872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CA32059-0C54-4891-A75A-DA6E2A3900AA}"/>
                </a:ext>
              </a:extLst>
            </p:cNvPr>
            <p:cNvCxnSpPr>
              <a:cxnSpLocks/>
            </p:cNvCxnSpPr>
            <p:nvPr/>
          </p:nvCxnSpPr>
          <p:spPr>
            <a:xfrm>
              <a:off x="5363990" y="2541418"/>
              <a:ext cx="152400" cy="1524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E4B9856-9B70-4F11-B4A9-11B3736B2629}"/>
                </a:ext>
              </a:extLst>
            </p:cNvPr>
            <p:cNvCxnSpPr>
              <a:cxnSpLocks/>
            </p:cNvCxnSpPr>
            <p:nvPr/>
          </p:nvCxnSpPr>
          <p:spPr>
            <a:xfrm>
              <a:off x="5420094" y="2485795"/>
              <a:ext cx="0" cy="21729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CAF92B93-5A0A-4EED-8816-FCB90E21896D}"/>
              </a:ext>
            </a:extLst>
          </p:cNvPr>
          <p:cNvSpPr txBox="1"/>
          <p:nvPr/>
        </p:nvSpPr>
        <p:spPr>
          <a:xfrm>
            <a:off x="-24339" y="2616202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neg</a:t>
            </a:r>
          </a:p>
          <a:p>
            <a:pPr algn="ctr"/>
            <a:r>
              <a:rPr lang="en-US" dirty="0"/>
              <a:t>(-)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6A0E14F-B0BA-41A1-8627-F4DAB0564F45}"/>
              </a:ext>
            </a:extLst>
          </p:cNvPr>
          <p:cNvSpPr txBox="1"/>
          <p:nvPr/>
        </p:nvSpPr>
        <p:spPr>
          <a:xfrm>
            <a:off x="9489401" y="261620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</a:t>
            </a:r>
          </a:p>
          <a:p>
            <a:pPr algn="ctr"/>
            <a:r>
              <a:rPr lang="en-US" dirty="0"/>
              <a:t>(+)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B53A21E-3E72-4615-AAD9-C1C670630D2B}"/>
              </a:ext>
            </a:extLst>
          </p:cNvPr>
          <p:cNvSpPr txBox="1"/>
          <p:nvPr/>
        </p:nvSpPr>
        <p:spPr>
          <a:xfrm>
            <a:off x="1907467" y="5634760"/>
            <a:ext cx="6083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26087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34935 -0.0046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22839 0.00139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9258 0.0013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27409 0.00625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39765 0.01065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0599 -0.00254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6303 0.00093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GN-4300-15N - 1.5ML MICROCENTRIFUGE TUBE, CLEAR, CONICAL, LOCK CAP,  STERILE, NEST- Chemglass Life Sciences">
            <a:extLst>
              <a:ext uri="{FF2B5EF4-FFF2-40B4-BE49-F238E27FC236}">
                <a16:creationId xmlns:a16="http://schemas.microsoft.com/office/drawing/2014/main" id="{081E7DFB-2D35-43D7-B76F-160F3A57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2" y="0"/>
            <a:ext cx="6360043" cy="63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EAB17-8258-4641-A742-CEE6B8E678E0}"/>
              </a:ext>
            </a:extLst>
          </p:cNvPr>
          <p:cNvSpPr txBox="1"/>
          <p:nvPr/>
        </p:nvSpPr>
        <p:spPr>
          <a:xfrm>
            <a:off x="388628" y="6611779"/>
            <a:ext cx="1962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courtesy chemglass.com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13922B-2FA7-4A7E-A619-EEB8CA83CD1D}"/>
              </a:ext>
            </a:extLst>
          </p:cNvPr>
          <p:cNvCxnSpPr>
            <a:cxnSpLocks/>
          </p:cNvCxnSpPr>
          <p:nvPr/>
        </p:nvCxnSpPr>
        <p:spPr>
          <a:xfrm>
            <a:off x="5645401" y="4739763"/>
            <a:ext cx="0" cy="152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0016AC-195E-4103-81E6-1C7CF0CA82FE}"/>
              </a:ext>
            </a:extLst>
          </p:cNvPr>
          <p:cNvCxnSpPr>
            <a:cxnSpLocks/>
          </p:cNvCxnSpPr>
          <p:nvPr/>
        </p:nvCxnSpPr>
        <p:spPr>
          <a:xfrm rot="-1560000">
            <a:off x="5501598" y="4800181"/>
            <a:ext cx="0" cy="311888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5C64EE-ADBE-41F1-B726-97D0A9780BED}"/>
              </a:ext>
            </a:extLst>
          </p:cNvPr>
          <p:cNvCxnSpPr>
            <a:cxnSpLocks/>
          </p:cNvCxnSpPr>
          <p:nvPr/>
        </p:nvCxnSpPr>
        <p:spPr>
          <a:xfrm rot="16200000">
            <a:off x="5574683" y="4974124"/>
            <a:ext cx="0" cy="4917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415B60-6195-4A94-BBDC-B1025D8D6F14}"/>
              </a:ext>
            </a:extLst>
          </p:cNvPr>
          <p:cNvCxnSpPr>
            <a:cxnSpLocks/>
          </p:cNvCxnSpPr>
          <p:nvPr/>
        </p:nvCxnSpPr>
        <p:spPr>
          <a:xfrm>
            <a:off x="5613503" y="4340544"/>
            <a:ext cx="0" cy="152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5C5577-FE89-4B89-AAE1-D2FBB09F1E3C}"/>
              </a:ext>
            </a:extLst>
          </p:cNvPr>
          <p:cNvCxnSpPr>
            <a:cxnSpLocks/>
          </p:cNvCxnSpPr>
          <p:nvPr/>
        </p:nvCxnSpPr>
        <p:spPr>
          <a:xfrm>
            <a:off x="5376806" y="4921153"/>
            <a:ext cx="88911" cy="5931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B4A4CB-B025-429D-A084-6AF907F359D3}"/>
              </a:ext>
            </a:extLst>
          </p:cNvPr>
          <p:cNvCxnSpPr>
            <a:cxnSpLocks/>
          </p:cNvCxnSpPr>
          <p:nvPr/>
        </p:nvCxnSpPr>
        <p:spPr>
          <a:xfrm flipH="1">
            <a:off x="5572042" y="5087800"/>
            <a:ext cx="42301" cy="627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61D8CE-4A2E-453B-9277-9F083D0116F9}"/>
              </a:ext>
            </a:extLst>
          </p:cNvPr>
          <p:cNvCxnSpPr>
            <a:cxnSpLocks/>
          </p:cNvCxnSpPr>
          <p:nvPr/>
        </p:nvCxnSpPr>
        <p:spPr>
          <a:xfrm flipH="1">
            <a:off x="5687748" y="5223409"/>
            <a:ext cx="52124" cy="14321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46DA00-3FBC-4F73-99ED-8EAF120A603F}"/>
              </a:ext>
            </a:extLst>
          </p:cNvPr>
          <p:cNvCxnSpPr>
            <a:cxnSpLocks/>
          </p:cNvCxnSpPr>
          <p:nvPr/>
        </p:nvCxnSpPr>
        <p:spPr>
          <a:xfrm flipH="1">
            <a:off x="5800219" y="5409314"/>
            <a:ext cx="131982" cy="762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E1D55-52A7-4C43-A5F5-A30564784F3A}"/>
              </a:ext>
            </a:extLst>
          </p:cNvPr>
          <p:cNvCxnSpPr/>
          <p:nvPr/>
        </p:nvCxnSpPr>
        <p:spPr>
          <a:xfrm>
            <a:off x="5713227" y="4786448"/>
            <a:ext cx="0" cy="33935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8F8C35-8A63-4A32-B5F9-E9711CA323D1}"/>
              </a:ext>
            </a:extLst>
          </p:cNvPr>
          <p:cNvCxnSpPr>
            <a:cxnSpLocks/>
          </p:cNvCxnSpPr>
          <p:nvPr/>
        </p:nvCxnSpPr>
        <p:spPr>
          <a:xfrm rot="900000">
            <a:off x="5606356" y="5360903"/>
            <a:ext cx="0" cy="33935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2549E0-54F0-40D9-8A18-5C1F0F784616}"/>
              </a:ext>
            </a:extLst>
          </p:cNvPr>
          <p:cNvCxnSpPr>
            <a:cxnSpLocks/>
          </p:cNvCxnSpPr>
          <p:nvPr/>
        </p:nvCxnSpPr>
        <p:spPr>
          <a:xfrm rot="-7380000">
            <a:off x="5546677" y="4900809"/>
            <a:ext cx="0" cy="33935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17D3B7-A014-4F5F-8EA0-75DCA581F73F}"/>
              </a:ext>
            </a:extLst>
          </p:cNvPr>
          <p:cNvCxnSpPr>
            <a:cxnSpLocks/>
          </p:cNvCxnSpPr>
          <p:nvPr/>
        </p:nvCxnSpPr>
        <p:spPr>
          <a:xfrm rot="7020000">
            <a:off x="5706944" y="4423363"/>
            <a:ext cx="0" cy="33935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DDF681-450E-4F84-A17A-2FA1FECA552A}"/>
              </a:ext>
            </a:extLst>
          </p:cNvPr>
          <p:cNvCxnSpPr>
            <a:cxnSpLocks/>
          </p:cNvCxnSpPr>
          <p:nvPr/>
        </p:nvCxnSpPr>
        <p:spPr>
          <a:xfrm rot="-60000">
            <a:off x="5815557" y="4475892"/>
            <a:ext cx="0" cy="33935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B1DC38-9A0E-424B-9E06-644624F55E1C}"/>
              </a:ext>
            </a:extLst>
          </p:cNvPr>
          <p:cNvCxnSpPr>
            <a:cxnSpLocks/>
          </p:cNvCxnSpPr>
          <p:nvPr/>
        </p:nvCxnSpPr>
        <p:spPr>
          <a:xfrm>
            <a:off x="5907478" y="4724868"/>
            <a:ext cx="0" cy="4917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64B922-532C-4BED-B01A-1F7BB22A54C2}"/>
              </a:ext>
            </a:extLst>
          </p:cNvPr>
          <p:cNvCxnSpPr>
            <a:cxnSpLocks/>
          </p:cNvCxnSpPr>
          <p:nvPr/>
        </p:nvCxnSpPr>
        <p:spPr>
          <a:xfrm rot="1800000">
            <a:off x="5744411" y="4307603"/>
            <a:ext cx="0" cy="4917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42F742-4BB5-4F5D-9C8B-1EA1E4AE1F00}"/>
              </a:ext>
            </a:extLst>
          </p:cNvPr>
          <p:cNvCxnSpPr>
            <a:cxnSpLocks/>
          </p:cNvCxnSpPr>
          <p:nvPr/>
        </p:nvCxnSpPr>
        <p:spPr>
          <a:xfrm rot="17400000">
            <a:off x="5606356" y="5181568"/>
            <a:ext cx="0" cy="4917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229AC8-27DF-42CA-8976-64709CAE5A30}"/>
              </a:ext>
            </a:extLst>
          </p:cNvPr>
          <p:cNvCxnSpPr>
            <a:cxnSpLocks/>
          </p:cNvCxnSpPr>
          <p:nvPr/>
        </p:nvCxnSpPr>
        <p:spPr>
          <a:xfrm rot="19200000">
            <a:off x="5581345" y="4670233"/>
            <a:ext cx="0" cy="4917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7CD0B90-3E5E-40DD-B278-F171D3608228}"/>
              </a:ext>
            </a:extLst>
          </p:cNvPr>
          <p:cNvCxnSpPr>
            <a:cxnSpLocks/>
          </p:cNvCxnSpPr>
          <p:nvPr/>
        </p:nvCxnSpPr>
        <p:spPr>
          <a:xfrm rot="11340000">
            <a:off x="5382797" y="4317464"/>
            <a:ext cx="0" cy="4917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40798F1-1A3E-4532-993F-2C4E86D132E9}"/>
              </a:ext>
            </a:extLst>
          </p:cNvPr>
          <p:cNvSpPr txBox="1"/>
          <p:nvPr/>
        </p:nvSpPr>
        <p:spPr>
          <a:xfrm>
            <a:off x="4946946" y="2126249"/>
            <a:ext cx="1459488" cy="461665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2711"/>
              </a:avLst>
            </a:prstTxWarp>
            <a:spAutoFit/>
          </a:bodyPr>
          <a:lstStyle/>
          <a:p>
            <a:r>
              <a:rPr lang="en-US" sz="2400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39388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AB0A499D-CDBF-4E11-B0A8-C51078E144C7}"/>
              </a:ext>
            </a:extLst>
          </p:cNvPr>
          <p:cNvSpPr/>
          <p:nvPr/>
        </p:nvSpPr>
        <p:spPr>
          <a:xfrm>
            <a:off x="663543" y="680718"/>
            <a:ext cx="8750595" cy="4731488"/>
          </a:xfrm>
          <a:prstGeom prst="cube">
            <a:avLst>
              <a:gd name="adj" fmla="val 38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9178A44-5A2E-4BB5-86BE-85CB3C7D797C}"/>
              </a:ext>
            </a:extLst>
          </p:cNvPr>
          <p:cNvSpPr/>
          <p:nvPr/>
        </p:nvSpPr>
        <p:spPr>
          <a:xfrm>
            <a:off x="794680" y="1072350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51F0B274-7D35-487C-806C-DE354CEF5417}"/>
              </a:ext>
            </a:extLst>
          </p:cNvPr>
          <p:cNvSpPr/>
          <p:nvPr/>
        </p:nvSpPr>
        <p:spPr>
          <a:xfrm>
            <a:off x="794680" y="2179911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542AB098-60B5-4FB9-9D72-65A9FB1D1ABF}"/>
              </a:ext>
            </a:extLst>
          </p:cNvPr>
          <p:cNvSpPr/>
          <p:nvPr/>
        </p:nvSpPr>
        <p:spPr>
          <a:xfrm>
            <a:off x="794680" y="3285694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F7A476B-79E4-4351-BBC5-32461596ECB8}"/>
              </a:ext>
            </a:extLst>
          </p:cNvPr>
          <p:cNvSpPr/>
          <p:nvPr/>
        </p:nvSpPr>
        <p:spPr>
          <a:xfrm>
            <a:off x="794680" y="4373759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43E671-B788-415A-BFB7-20EC4DB86F79}"/>
              </a:ext>
            </a:extLst>
          </p:cNvPr>
          <p:cNvCxnSpPr>
            <a:cxnSpLocks/>
          </p:cNvCxnSpPr>
          <p:nvPr/>
        </p:nvCxnSpPr>
        <p:spPr>
          <a:xfrm flipV="1">
            <a:off x="842596" y="3542666"/>
            <a:ext cx="41724" cy="3572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188C0B-C614-4406-ACAA-78D00A53CF78}"/>
              </a:ext>
            </a:extLst>
          </p:cNvPr>
          <p:cNvCxnSpPr>
            <a:cxnSpLocks/>
          </p:cNvCxnSpPr>
          <p:nvPr/>
        </p:nvCxnSpPr>
        <p:spPr>
          <a:xfrm flipV="1">
            <a:off x="974134" y="3578393"/>
            <a:ext cx="0" cy="7978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A63876-936F-49DF-A361-154CF1BAF0CF}"/>
              </a:ext>
            </a:extLst>
          </p:cNvPr>
          <p:cNvCxnSpPr>
            <a:cxnSpLocks/>
          </p:cNvCxnSpPr>
          <p:nvPr/>
        </p:nvCxnSpPr>
        <p:spPr>
          <a:xfrm flipH="1" flipV="1">
            <a:off x="863458" y="3607090"/>
            <a:ext cx="42060" cy="10217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5F8A6E-8F6C-4526-A931-C14B0AEA1FB0}"/>
              </a:ext>
            </a:extLst>
          </p:cNvPr>
          <p:cNvCxnSpPr>
            <a:cxnSpLocks/>
          </p:cNvCxnSpPr>
          <p:nvPr/>
        </p:nvCxnSpPr>
        <p:spPr>
          <a:xfrm flipV="1">
            <a:off x="899185" y="3693834"/>
            <a:ext cx="39557" cy="882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64E8195-7890-43B0-B66C-56F8785BC7B2}"/>
              </a:ext>
            </a:extLst>
          </p:cNvPr>
          <p:cNvCxnSpPr>
            <a:cxnSpLocks/>
          </p:cNvCxnSpPr>
          <p:nvPr/>
        </p:nvCxnSpPr>
        <p:spPr>
          <a:xfrm flipH="1" flipV="1">
            <a:off x="884656" y="3686876"/>
            <a:ext cx="68616" cy="371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E892E7-49D8-436A-8EFF-91C768402653}"/>
              </a:ext>
            </a:extLst>
          </p:cNvPr>
          <p:cNvCxnSpPr>
            <a:cxnSpLocks/>
          </p:cNvCxnSpPr>
          <p:nvPr/>
        </p:nvCxnSpPr>
        <p:spPr>
          <a:xfrm flipH="1" flipV="1">
            <a:off x="901642" y="3593224"/>
            <a:ext cx="55170" cy="510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85474E-632F-454F-A86E-14D37CCB0C96}"/>
              </a:ext>
            </a:extLst>
          </p:cNvPr>
          <p:cNvCxnSpPr>
            <a:cxnSpLocks/>
          </p:cNvCxnSpPr>
          <p:nvPr/>
        </p:nvCxnSpPr>
        <p:spPr>
          <a:xfrm flipV="1">
            <a:off x="874615" y="2453406"/>
            <a:ext cx="41724" cy="357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7C7A1E-56FC-4B26-9EE1-49644960CA29}"/>
              </a:ext>
            </a:extLst>
          </p:cNvPr>
          <p:cNvCxnSpPr>
            <a:cxnSpLocks/>
          </p:cNvCxnSpPr>
          <p:nvPr/>
        </p:nvCxnSpPr>
        <p:spPr>
          <a:xfrm flipV="1">
            <a:off x="1006153" y="2489133"/>
            <a:ext cx="0" cy="797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2C0D1F1-057B-4935-A3EF-28DA08BC10FD}"/>
              </a:ext>
            </a:extLst>
          </p:cNvPr>
          <p:cNvCxnSpPr>
            <a:cxnSpLocks/>
          </p:cNvCxnSpPr>
          <p:nvPr/>
        </p:nvCxnSpPr>
        <p:spPr>
          <a:xfrm flipH="1" flipV="1">
            <a:off x="895477" y="2517830"/>
            <a:ext cx="42060" cy="10217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CA533F4-F438-428C-9292-E4DA0AD12918}"/>
              </a:ext>
            </a:extLst>
          </p:cNvPr>
          <p:cNvCxnSpPr>
            <a:cxnSpLocks/>
          </p:cNvCxnSpPr>
          <p:nvPr/>
        </p:nvCxnSpPr>
        <p:spPr>
          <a:xfrm flipV="1">
            <a:off x="931204" y="2604574"/>
            <a:ext cx="39557" cy="882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2B87B7-C5E9-443D-A5FB-298D6BEA0A9B}"/>
              </a:ext>
            </a:extLst>
          </p:cNvPr>
          <p:cNvCxnSpPr>
            <a:cxnSpLocks/>
          </p:cNvCxnSpPr>
          <p:nvPr/>
        </p:nvCxnSpPr>
        <p:spPr>
          <a:xfrm flipH="1" flipV="1">
            <a:off x="916675" y="2597616"/>
            <a:ext cx="68616" cy="37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EFEE57-54D1-4180-B403-0F0A496E4A57}"/>
              </a:ext>
            </a:extLst>
          </p:cNvPr>
          <p:cNvCxnSpPr>
            <a:cxnSpLocks/>
          </p:cNvCxnSpPr>
          <p:nvPr/>
        </p:nvCxnSpPr>
        <p:spPr>
          <a:xfrm flipH="1" flipV="1">
            <a:off x="933661" y="2503964"/>
            <a:ext cx="55170" cy="510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B8E445-958E-4244-99B8-3C8103CD401A}"/>
              </a:ext>
            </a:extLst>
          </p:cNvPr>
          <p:cNvCxnSpPr>
            <a:cxnSpLocks/>
          </p:cNvCxnSpPr>
          <p:nvPr/>
        </p:nvCxnSpPr>
        <p:spPr>
          <a:xfrm flipV="1">
            <a:off x="861466" y="1314379"/>
            <a:ext cx="41724" cy="357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5855DE-B5F5-4695-A10A-5F784E7D57FE}"/>
              </a:ext>
            </a:extLst>
          </p:cNvPr>
          <p:cNvCxnSpPr>
            <a:cxnSpLocks/>
          </p:cNvCxnSpPr>
          <p:nvPr/>
        </p:nvCxnSpPr>
        <p:spPr>
          <a:xfrm flipV="1">
            <a:off x="993004" y="1350106"/>
            <a:ext cx="0" cy="7978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FAB656F-332D-44D4-84BF-5C72F7F13D1C}"/>
              </a:ext>
            </a:extLst>
          </p:cNvPr>
          <p:cNvCxnSpPr>
            <a:cxnSpLocks/>
          </p:cNvCxnSpPr>
          <p:nvPr/>
        </p:nvCxnSpPr>
        <p:spPr>
          <a:xfrm flipH="1" flipV="1">
            <a:off x="882328" y="1378803"/>
            <a:ext cx="42060" cy="10217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41A336-9278-43CD-A203-F671EFD2B2BF}"/>
              </a:ext>
            </a:extLst>
          </p:cNvPr>
          <p:cNvCxnSpPr>
            <a:cxnSpLocks/>
          </p:cNvCxnSpPr>
          <p:nvPr/>
        </p:nvCxnSpPr>
        <p:spPr>
          <a:xfrm flipV="1">
            <a:off x="918055" y="1465547"/>
            <a:ext cx="39557" cy="8826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141AC7-2E4E-4B82-9E4C-6A809E7421C9}"/>
              </a:ext>
            </a:extLst>
          </p:cNvPr>
          <p:cNvCxnSpPr>
            <a:cxnSpLocks/>
          </p:cNvCxnSpPr>
          <p:nvPr/>
        </p:nvCxnSpPr>
        <p:spPr>
          <a:xfrm flipH="1" flipV="1">
            <a:off x="903526" y="1458589"/>
            <a:ext cx="68616" cy="3717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281CDE-26C5-4EC0-8366-8212264D9B81}"/>
              </a:ext>
            </a:extLst>
          </p:cNvPr>
          <p:cNvCxnSpPr>
            <a:cxnSpLocks/>
          </p:cNvCxnSpPr>
          <p:nvPr/>
        </p:nvCxnSpPr>
        <p:spPr>
          <a:xfrm flipH="1" flipV="1">
            <a:off x="920512" y="1364937"/>
            <a:ext cx="55170" cy="510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E421828-A7E2-4BAE-9510-20862D1D4B42}"/>
              </a:ext>
            </a:extLst>
          </p:cNvPr>
          <p:cNvCxnSpPr>
            <a:cxnSpLocks/>
          </p:cNvCxnSpPr>
          <p:nvPr/>
        </p:nvCxnSpPr>
        <p:spPr>
          <a:xfrm>
            <a:off x="1316334" y="3588159"/>
            <a:ext cx="4847954" cy="50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8E260C8-F890-40E4-8D26-14DA9CC4AC16}"/>
              </a:ext>
            </a:extLst>
          </p:cNvPr>
          <p:cNvCxnSpPr>
            <a:cxnSpLocks/>
          </p:cNvCxnSpPr>
          <p:nvPr/>
        </p:nvCxnSpPr>
        <p:spPr>
          <a:xfrm>
            <a:off x="1537398" y="3406123"/>
            <a:ext cx="0" cy="401934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25ED8E7-9164-4AD3-AE4B-3B6605FF5B19}"/>
              </a:ext>
            </a:extLst>
          </p:cNvPr>
          <p:cNvCxnSpPr>
            <a:cxnSpLocks/>
          </p:cNvCxnSpPr>
          <p:nvPr/>
        </p:nvCxnSpPr>
        <p:spPr>
          <a:xfrm flipH="1">
            <a:off x="1477945" y="3503259"/>
            <a:ext cx="118906" cy="36723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0A73222-342C-473F-B6C6-4BE888BB236D}"/>
              </a:ext>
            </a:extLst>
          </p:cNvPr>
          <p:cNvCxnSpPr>
            <a:cxnSpLocks/>
          </p:cNvCxnSpPr>
          <p:nvPr/>
        </p:nvCxnSpPr>
        <p:spPr>
          <a:xfrm>
            <a:off x="1410538" y="2592613"/>
            <a:ext cx="552428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6EF381-8BE6-4A45-A7D2-5A6DE7BB9229}"/>
              </a:ext>
            </a:extLst>
          </p:cNvPr>
          <p:cNvCxnSpPr>
            <a:cxnSpLocks/>
          </p:cNvCxnSpPr>
          <p:nvPr/>
        </p:nvCxnSpPr>
        <p:spPr>
          <a:xfrm>
            <a:off x="1639557" y="3406123"/>
            <a:ext cx="33494" cy="40460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C9933D6-B3F1-4B58-9468-89F517BD62E6}"/>
              </a:ext>
            </a:extLst>
          </p:cNvPr>
          <p:cNvGrpSpPr/>
          <p:nvPr/>
        </p:nvGrpSpPr>
        <p:grpSpPr>
          <a:xfrm>
            <a:off x="1604758" y="2272474"/>
            <a:ext cx="302709" cy="506781"/>
            <a:chOff x="2981429" y="2310355"/>
            <a:chExt cx="302709" cy="50678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CD4F7-0C70-4A16-8ACC-F2116D513D5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748" y="2310355"/>
              <a:ext cx="77038" cy="2452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2025ECE-BB29-4DF2-B259-5B5057C43F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1786" y="2439782"/>
              <a:ext cx="142352" cy="2582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E48D8A4-B858-4EFA-A1DA-3616C8F961D5}"/>
                </a:ext>
              </a:extLst>
            </p:cNvPr>
            <p:cNvCxnSpPr>
              <a:cxnSpLocks/>
            </p:cNvCxnSpPr>
            <p:nvPr/>
          </p:nvCxnSpPr>
          <p:spPr>
            <a:xfrm>
              <a:off x="2981429" y="2461257"/>
              <a:ext cx="161610" cy="3558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0E0CF1B-E030-4AFA-B86D-DEB28F0EC704}"/>
              </a:ext>
            </a:extLst>
          </p:cNvPr>
          <p:cNvCxnSpPr>
            <a:cxnSpLocks/>
          </p:cNvCxnSpPr>
          <p:nvPr/>
        </p:nvCxnSpPr>
        <p:spPr>
          <a:xfrm>
            <a:off x="1677238" y="2288228"/>
            <a:ext cx="0" cy="40193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8CF01CB-54D8-412C-9772-D5870B5A7F78}"/>
              </a:ext>
            </a:extLst>
          </p:cNvPr>
          <p:cNvCxnSpPr>
            <a:cxnSpLocks/>
          </p:cNvCxnSpPr>
          <p:nvPr/>
        </p:nvCxnSpPr>
        <p:spPr>
          <a:xfrm>
            <a:off x="1593501" y="2371746"/>
            <a:ext cx="262096" cy="31841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15984E-8E7A-4ED7-BBFC-53BEBAAE8AE0}"/>
              </a:ext>
            </a:extLst>
          </p:cNvPr>
          <p:cNvCxnSpPr>
            <a:cxnSpLocks/>
          </p:cNvCxnSpPr>
          <p:nvPr/>
        </p:nvCxnSpPr>
        <p:spPr>
          <a:xfrm>
            <a:off x="1779397" y="2288228"/>
            <a:ext cx="33494" cy="4046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3652BB7-2C68-4BE9-9F1D-9721745F689A}"/>
              </a:ext>
            </a:extLst>
          </p:cNvPr>
          <p:cNvGrpSpPr/>
          <p:nvPr/>
        </p:nvGrpSpPr>
        <p:grpSpPr>
          <a:xfrm>
            <a:off x="1611783" y="2322277"/>
            <a:ext cx="241629" cy="408212"/>
            <a:chOff x="6273900" y="2423376"/>
            <a:chExt cx="241629" cy="40821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DD82436-9F07-4D06-9A35-E5AF98743E23}"/>
                </a:ext>
              </a:extLst>
            </p:cNvPr>
            <p:cNvCxnSpPr>
              <a:cxnSpLocks/>
            </p:cNvCxnSpPr>
            <p:nvPr/>
          </p:nvCxnSpPr>
          <p:spPr>
            <a:xfrm>
              <a:off x="6273900" y="2423376"/>
              <a:ext cx="13029" cy="19313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6E54BD1-6C94-4114-9751-44301968EA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6929" y="2662861"/>
              <a:ext cx="152400" cy="16872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1B5E294-B8D4-409A-8C8E-DEBDA75D478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29" y="2563486"/>
              <a:ext cx="152400" cy="152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8E717B9-D2CF-446C-8B0C-759B95311533}"/>
                </a:ext>
              </a:extLst>
            </p:cNvPr>
            <p:cNvCxnSpPr>
              <a:cxnSpLocks/>
            </p:cNvCxnSpPr>
            <p:nvPr/>
          </p:nvCxnSpPr>
          <p:spPr>
            <a:xfrm>
              <a:off x="6419233" y="2507863"/>
              <a:ext cx="0" cy="21729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321C89-277D-44A6-8789-16DEDBBAC366}"/>
              </a:ext>
            </a:extLst>
          </p:cNvPr>
          <p:cNvGrpSpPr/>
          <p:nvPr/>
        </p:nvGrpSpPr>
        <p:grpSpPr>
          <a:xfrm>
            <a:off x="1522742" y="3384934"/>
            <a:ext cx="228600" cy="432372"/>
            <a:chOff x="5435994" y="3415218"/>
            <a:chExt cx="228600" cy="43237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F49685F-A9D5-428A-A28B-C6296765D7F4}"/>
                </a:ext>
              </a:extLst>
            </p:cNvPr>
            <p:cNvCxnSpPr>
              <a:cxnSpLocks/>
            </p:cNvCxnSpPr>
            <p:nvPr/>
          </p:nvCxnSpPr>
          <p:spPr>
            <a:xfrm>
              <a:off x="5435994" y="3415218"/>
              <a:ext cx="0" cy="21729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46D7661-E908-46DF-853C-D671B2B33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5994" y="3678863"/>
              <a:ext cx="152400" cy="168727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45619B1-8089-462D-8888-3728012EF3C5}"/>
                </a:ext>
              </a:extLst>
            </p:cNvPr>
            <p:cNvCxnSpPr>
              <a:cxnSpLocks/>
            </p:cNvCxnSpPr>
            <p:nvPr/>
          </p:nvCxnSpPr>
          <p:spPr>
            <a:xfrm>
              <a:off x="5512194" y="3579488"/>
              <a:ext cx="152400" cy="15240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AEF6BF7-8264-4ED5-A713-502C4D9FD50D}"/>
                </a:ext>
              </a:extLst>
            </p:cNvPr>
            <p:cNvCxnSpPr>
              <a:cxnSpLocks/>
            </p:cNvCxnSpPr>
            <p:nvPr/>
          </p:nvCxnSpPr>
          <p:spPr>
            <a:xfrm>
              <a:off x="5568298" y="3523865"/>
              <a:ext cx="0" cy="21729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E5503C3-C3DB-4A4D-BB6E-8050EFE74B82}"/>
              </a:ext>
            </a:extLst>
          </p:cNvPr>
          <p:cNvCxnSpPr/>
          <p:nvPr/>
        </p:nvCxnSpPr>
        <p:spPr>
          <a:xfrm flipV="1">
            <a:off x="1316334" y="1364937"/>
            <a:ext cx="3971456" cy="9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3845BE-D3AB-496D-B0D7-0CE47E284085}"/>
              </a:ext>
            </a:extLst>
          </p:cNvPr>
          <p:cNvGrpSpPr/>
          <p:nvPr/>
        </p:nvGrpSpPr>
        <p:grpSpPr>
          <a:xfrm>
            <a:off x="1466518" y="3395699"/>
            <a:ext cx="212690" cy="442310"/>
            <a:chOff x="2401123" y="3365747"/>
            <a:chExt cx="212690" cy="44231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F3156A-5D0D-40A5-91FB-55B308AB81C3}"/>
                </a:ext>
              </a:extLst>
            </p:cNvPr>
            <p:cNvCxnSpPr>
              <a:cxnSpLocks/>
            </p:cNvCxnSpPr>
            <p:nvPr/>
          </p:nvCxnSpPr>
          <p:spPr>
            <a:xfrm>
              <a:off x="2536775" y="3457111"/>
              <a:ext cx="77038" cy="245238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DDA17-1BA3-40E6-9F2C-9479C5C5A74A}"/>
                </a:ext>
              </a:extLst>
            </p:cNvPr>
            <p:cNvCxnSpPr>
              <a:cxnSpLocks/>
            </p:cNvCxnSpPr>
            <p:nvPr/>
          </p:nvCxnSpPr>
          <p:spPr>
            <a:xfrm>
              <a:off x="2613813" y="3365747"/>
              <a:ext cx="0" cy="275019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B2A3FE1-253F-4713-8756-7B859B5FB2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1123" y="3503257"/>
              <a:ext cx="80386" cy="30480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72B106C-4ECB-41F3-9251-1DF50A94CD2F}"/>
              </a:ext>
            </a:extLst>
          </p:cNvPr>
          <p:cNvGrpSpPr/>
          <p:nvPr/>
        </p:nvGrpSpPr>
        <p:grpSpPr>
          <a:xfrm>
            <a:off x="1497204" y="1247219"/>
            <a:ext cx="219390" cy="404446"/>
            <a:chOff x="2696713" y="1226413"/>
            <a:chExt cx="219390" cy="404446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0824B46-F2D1-414C-8A23-C42845D7C139}"/>
                </a:ext>
              </a:extLst>
            </p:cNvPr>
            <p:cNvCxnSpPr>
              <a:cxnSpLocks/>
            </p:cNvCxnSpPr>
            <p:nvPr/>
          </p:nvCxnSpPr>
          <p:spPr>
            <a:xfrm>
              <a:off x="2696713" y="1226413"/>
              <a:ext cx="77038" cy="245238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D47793A-C433-45F3-93DA-3790FB30F73F}"/>
                </a:ext>
              </a:extLst>
            </p:cNvPr>
            <p:cNvCxnSpPr>
              <a:cxnSpLocks/>
            </p:cNvCxnSpPr>
            <p:nvPr/>
          </p:nvCxnSpPr>
          <p:spPr>
            <a:xfrm>
              <a:off x="2916103" y="1355840"/>
              <a:ext cx="0" cy="275019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3808878-D06D-4F7C-9859-2A0932625B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6165" y="1277492"/>
              <a:ext cx="80386" cy="30480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74F19F-D16E-43F2-9289-B2130B80ECC1}"/>
              </a:ext>
            </a:extLst>
          </p:cNvPr>
          <p:cNvGrpSpPr/>
          <p:nvPr/>
        </p:nvGrpSpPr>
        <p:grpSpPr>
          <a:xfrm>
            <a:off x="1477945" y="1194338"/>
            <a:ext cx="195106" cy="464369"/>
            <a:chOff x="1477945" y="1194338"/>
            <a:chExt cx="195106" cy="46436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3DBDC4-0F4C-47E4-BCF1-B5AED9E92380}"/>
                </a:ext>
              </a:extLst>
            </p:cNvPr>
            <p:cNvCxnSpPr>
              <a:cxnSpLocks/>
            </p:cNvCxnSpPr>
            <p:nvPr/>
          </p:nvCxnSpPr>
          <p:spPr>
            <a:xfrm>
              <a:off x="1537398" y="1194338"/>
              <a:ext cx="0" cy="40193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A09DA98-BCE4-42FE-B2FB-CF3CB549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7945" y="1291474"/>
              <a:ext cx="118906" cy="367233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A9D68D-7A2C-427C-A2FD-95FBFCC6E771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57" y="1194338"/>
              <a:ext cx="33494" cy="40460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AAFA23A-191A-4C28-ACD5-64561864BD1F}"/>
              </a:ext>
            </a:extLst>
          </p:cNvPr>
          <p:cNvGrpSpPr/>
          <p:nvPr/>
        </p:nvGrpSpPr>
        <p:grpSpPr>
          <a:xfrm>
            <a:off x="1515209" y="1255346"/>
            <a:ext cx="228600" cy="432372"/>
            <a:chOff x="4667092" y="1265830"/>
            <a:chExt cx="228600" cy="43237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0D10F61-B7F4-4673-8FE8-C17698CA1AEE}"/>
                </a:ext>
              </a:extLst>
            </p:cNvPr>
            <p:cNvCxnSpPr>
              <a:cxnSpLocks/>
            </p:cNvCxnSpPr>
            <p:nvPr/>
          </p:nvCxnSpPr>
          <p:spPr>
            <a:xfrm>
              <a:off x="4667092" y="1265830"/>
              <a:ext cx="0" cy="217294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874D26-FD2E-41D3-B623-ED2D5FED35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7092" y="1529475"/>
              <a:ext cx="152400" cy="168727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AE326DD-635D-4A3E-A3C6-7ADB4BA63305}"/>
                </a:ext>
              </a:extLst>
            </p:cNvPr>
            <p:cNvCxnSpPr>
              <a:cxnSpLocks/>
            </p:cNvCxnSpPr>
            <p:nvPr/>
          </p:nvCxnSpPr>
          <p:spPr>
            <a:xfrm>
              <a:off x="4743292" y="1430100"/>
              <a:ext cx="152400" cy="15240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ADC0214-C8C8-4572-8224-3EA441DF9829}"/>
                </a:ext>
              </a:extLst>
            </p:cNvPr>
            <p:cNvCxnSpPr>
              <a:cxnSpLocks/>
            </p:cNvCxnSpPr>
            <p:nvPr/>
          </p:nvCxnSpPr>
          <p:spPr>
            <a:xfrm>
              <a:off x="4799396" y="1374477"/>
              <a:ext cx="0" cy="217294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E42551F-1453-4A8D-B924-F140594844AA}"/>
              </a:ext>
            </a:extLst>
          </p:cNvPr>
          <p:cNvGrpSpPr/>
          <p:nvPr/>
        </p:nvGrpSpPr>
        <p:grpSpPr>
          <a:xfrm>
            <a:off x="1577438" y="2329742"/>
            <a:ext cx="351241" cy="391806"/>
            <a:chOff x="5165149" y="2417714"/>
            <a:chExt cx="351241" cy="391806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029C437-9A71-4A32-93FF-295052F151EE}"/>
                </a:ext>
              </a:extLst>
            </p:cNvPr>
            <p:cNvCxnSpPr>
              <a:cxnSpLocks/>
            </p:cNvCxnSpPr>
            <p:nvPr/>
          </p:nvCxnSpPr>
          <p:spPr>
            <a:xfrm>
              <a:off x="5165149" y="2417714"/>
              <a:ext cx="122641" cy="17672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ACD3157-62C7-451D-BEF5-90F338C17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790" y="2640793"/>
              <a:ext cx="152400" cy="16872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CA32059-0C54-4891-A75A-DA6E2A3900AA}"/>
                </a:ext>
              </a:extLst>
            </p:cNvPr>
            <p:cNvCxnSpPr>
              <a:cxnSpLocks/>
            </p:cNvCxnSpPr>
            <p:nvPr/>
          </p:nvCxnSpPr>
          <p:spPr>
            <a:xfrm>
              <a:off x="5363990" y="2541418"/>
              <a:ext cx="152400" cy="1524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E4B9856-9B70-4F11-B4A9-11B3736B2629}"/>
                </a:ext>
              </a:extLst>
            </p:cNvPr>
            <p:cNvCxnSpPr>
              <a:cxnSpLocks/>
            </p:cNvCxnSpPr>
            <p:nvPr/>
          </p:nvCxnSpPr>
          <p:spPr>
            <a:xfrm>
              <a:off x="5420094" y="2485795"/>
              <a:ext cx="0" cy="21729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CAF92B93-5A0A-4EED-8816-FCB90E21896D}"/>
              </a:ext>
            </a:extLst>
          </p:cNvPr>
          <p:cNvSpPr txBox="1"/>
          <p:nvPr/>
        </p:nvSpPr>
        <p:spPr>
          <a:xfrm>
            <a:off x="-24339" y="2616202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neg</a:t>
            </a:r>
          </a:p>
          <a:p>
            <a:pPr algn="ctr"/>
            <a:r>
              <a:rPr lang="en-US" dirty="0"/>
              <a:t>(-)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6A0E14F-B0BA-41A1-8627-F4DAB0564F45}"/>
              </a:ext>
            </a:extLst>
          </p:cNvPr>
          <p:cNvSpPr txBox="1"/>
          <p:nvPr/>
        </p:nvSpPr>
        <p:spPr>
          <a:xfrm>
            <a:off x="9489401" y="261620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</a:t>
            </a:r>
          </a:p>
          <a:p>
            <a:pPr algn="ctr"/>
            <a:r>
              <a:rPr lang="en-US" dirty="0"/>
              <a:t>(+)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C7EB072-EEFC-4278-8953-0447FD506961}"/>
              </a:ext>
            </a:extLst>
          </p:cNvPr>
          <p:cNvCxnSpPr>
            <a:cxnSpLocks/>
          </p:cNvCxnSpPr>
          <p:nvPr/>
        </p:nvCxnSpPr>
        <p:spPr>
          <a:xfrm flipV="1">
            <a:off x="857293" y="4634586"/>
            <a:ext cx="41724" cy="35727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CEE92B3-9558-42EE-AE11-67BF38B7244E}"/>
              </a:ext>
            </a:extLst>
          </p:cNvPr>
          <p:cNvCxnSpPr>
            <a:cxnSpLocks/>
          </p:cNvCxnSpPr>
          <p:nvPr/>
        </p:nvCxnSpPr>
        <p:spPr>
          <a:xfrm flipV="1">
            <a:off x="988831" y="4670313"/>
            <a:ext cx="0" cy="7978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4B98A3-4B0C-43C6-8925-0B54FF7B038F}"/>
              </a:ext>
            </a:extLst>
          </p:cNvPr>
          <p:cNvCxnSpPr>
            <a:cxnSpLocks/>
          </p:cNvCxnSpPr>
          <p:nvPr/>
        </p:nvCxnSpPr>
        <p:spPr>
          <a:xfrm flipH="1" flipV="1">
            <a:off x="878155" y="4699010"/>
            <a:ext cx="42060" cy="10217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2F00005-6BA3-4A94-B866-B6E43F07E632}"/>
              </a:ext>
            </a:extLst>
          </p:cNvPr>
          <p:cNvCxnSpPr>
            <a:cxnSpLocks/>
          </p:cNvCxnSpPr>
          <p:nvPr/>
        </p:nvCxnSpPr>
        <p:spPr>
          <a:xfrm flipV="1">
            <a:off x="913882" y="4785754"/>
            <a:ext cx="39557" cy="8826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FE21C28-1EA9-4FCA-8100-7D417B2445A5}"/>
              </a:ext>
            </a:extLst>
          </p:cNvPr>
          <p:cNvCxnSpPr>
            <a:cxnSpLocks/>
          </p:cNvCxnSpPr>
          <p:nvPr/>
        </p:nvCxnSpPr>
        <p:spPr>
          <a:xfrm flipH="1" flipV="1">
            <a:off x="899353" y="4778796"/>
            <a:ext cx="68616" cy="371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7A1103D-D733-4939-95F5-AC1F50DCE66E}"/>
              </a:ext>
            </a:extLst>
          </p:cNvPr>
          <p:cNvCxnSpPr>
            <a:cxnSpLocks/>
          </p:cNvCxnSpPr>
          <p:nvPr/>
        </p:nvCxnSpPr>
        <p:spPr>
          <a:xfrm flipH="1" flipV="1">
            <a:off x="916339" y="4685144"/>
            <a:ext cx="55170" cy="510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42451CB-3F64-4A55-9F51-F094450F7E82}"/>
              </a:ext>
            </a:extLst>
          </p:cNvPr>
          <p:cNvCxnSpPr/>
          <p:nvPr/>
        </p:nvCxnSpPr>
        <p:spPr>
          <a:xfrm flipV="1">
            <a:off x="1316334" y="4706054"/>
            <a:ext cx="3971456" cy="9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5E2D80-E9A1-473F-A184-BA0E8FA5AEA9}"/>
              </a:ext>
            </a:extLst>
          </p:cNvPr>
          <p:cNvGrpSpPr/>
          <p:nvPr/>
        </p:nvGrpSpPr>
        <p:grpSpPr>
          <a:xfrm>
            <a:off x="1489247" y="4481366"/>
            <a:ext cx="219390" cy="404446"/>
            <a:chOff x="2696713" y="1226413"/>
            <a:chExt cx="219390" cy="404446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4A0F945-27A9-4314-9553-932EC665B8DF}"/>
                </a:ext>
              </a:extLst>
            </p:cNvPr>
            <p:cNvCxnSpPr>
              <a:cxnSpLocks/>
            </p:cNvCxnSpPr>
            <p:nvPr/>
          </p:nvCxnSpPr>
          <p:spPr>
            <a:xfrm>
              <a:off x="2696713" y="1226413"/>
              <a:ext cx="77038" cy="245238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F41A607-09D0-4A87-B770-B552BCB47679}"/>
                </a:ext>
              </a:extLst>
            </p:cNvPr>
            <p:cNvCxnSpPr>
              <a:cxnSpLocks/>
            </p:cNvCxnSpPr>
            <p:nvPr/>
          </p:nvCxnSpPr>
          <p:spPr>
            <a:xfrm>
              <a:off x="2916103" y="1355840"/>
              <a:ext cx="0" cy="275019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7A6E0F4-A3FE-4CE0-8B2A-BE1167BEB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6165" y="1277492"/>
              <a:ext cx="80386" cy="30480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13DE49A-4570-4C63-86DE-01D7DA60FF0C}"/>
              </a:ext>
            </a:extLst>
          </p:cNvPr>
          <p:cNvGrpSpPr/>
          <p:nvPr/>
        </p:nvGrpSpPr>
        <p:grpSpPr>
          <a:xfrm>
            <a:off x="1479675" y="4510367"/>
            <a:ext cx="195106" cy="464369"/>
            <a:chOff x="1477945" y="1194338"/>
            <a:chExt cx="195106" cy="464369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0AFCA3D-0E86-425F-8BF3-E01AD334B12A}"/>
                </a:ext>
              </a:extLst>
            </p:cNvPr>
            <p:cNvCxnSpPr>
              <a:cxnSpLocks/>
            </p:cNvCxnSpPr>
            <p:nvPr/>
          </p:nvCxnSpPr>
          <p:spPr>
            <a:xfrm>
              <a:off x="1537398" y="1194338"/>
              <a:ext cx="0" cy="40193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44112D-BAC4-4219-AA92-75FD461B0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7945" y="1291474"/>
              <a:ext cx="118906" cy="36723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CC3639-0E2A-48FB-90BD-EA0D2F74160F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57" y="1194338"/>
              <a:ext cx="33494" cy="40460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71DAEE3-E696-46AF-948B-6CF935019D7F}"/>
              </a:ext>
            </a:extLst>
          </p:cNvPr>
          <p:cNvGrpSpPr/>
          <p:nvPr/>
        </p:nvGrpSpPr>
        <p:grpSpPr>
          <a:xfrm>
            <a:off x="1540746" y="4514955"/>
            <a:ext cx="228600" cy="432372"/>
            <a:chOff x="4667092" y="1265830"/>
            <a:chExt cx="228600" cy="43237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8FC1A71-D3E6-4F5C-A539-FFD236BA44B1}"/>
                </a:ext>
              </a:extLst>
            </p:cNvPr>
            <p:cNvCxnSpPr>
              <a:cxnSpLocks/>
            </p:cNvCxnSpPr>
            <p:nvPr/>
          </p:nvCxnSpPr>
          <p:spPr>
            <a:xfrm>
              <a:off x="4667092" y="1265830"/>
              <a:ext cx="0" cy="217294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809B65-E824-4E4D-BC99-0CD70D377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7092" y="1529475"/>
              <a:ext cx="152400" cy="168727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E651BDD-8E5E-4996-A649-FA66C97D6C45}"/>
                </a:ext>
              </a:extLst>
            </p:cNvPr>
            <p:cNvCxnSpPr>
              <a:cxnSpLocks/>
            </p:cNvCxnSpPr>
            <p:nvPr/>
          </p:nvCxnSpPr>
          <p:spPr>
            <a:xfrm>
              <a:off x="4743292" y="1430100"/>
              <a:ext cx="152400" cy="15240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60EC83D-7589-4F55-93D9-F893A51592F0}"/>
                </a:ext>
              </a:extLst>
            </p:cNvPr>
            <p:cNvCxnSpPr>
              <a:cxnSpLocks/>
            </p:cNvCxnSpPr>
            <p:nvPr/>
          </p:nvCxnSpPr>
          <p:spPr>
            <a:xfrm>
              <a:off x="4799396" y="1374477"/>
              <a:ext cx="0" cy="217294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9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34935 -0.0046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22839 0.00139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9258 0.0013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27409 0.00625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39765 0.01065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0599 -0.00254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6303 0.00093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34935 -0.00462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22839 0.00139 " pathEditMode="relative" rAng="0" ptsTypes="AA">
                                      <p:cBhvr>
                                        <p:cTn id="22" dur="2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AB0A499D-CDBF-4E11-B0A8-C51078E144C7}"/>
              </a:ext>
            </a:extLst>
          </p:cNvPr>
          <p:cNvSpPr/>
          <p:nvPr/>
        </p:nvSpPr>
        <p:spPr>
          <a:xfrm>
            <a:off x="663543" y="680718"/>
            <a:ext cx="8750595" cy="4731488"/>
          </a:xfrm>
          <a:prstGeom prst="cube">
            <a:avLst>
              <a:gd name="adj" fmla="val 38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9178A44-5A2E-4BB5-86BE-85CB3C7D797C}"/>
              </a:ext>
            </a:extLst>
          </p:cNvPr>
          <p:cNvSpPr/>
          <p:nvPr/>
        </p:nvSpPr>
        <p:spPr>
          <a:xfrm>
            <a:off x="794680" y="1072350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51F0B274-7D35-487C-806C-DE354CEF5417}"/>
              </a:ext>
            </a:extLst>
          </p:cNvPr>
          <p:cNvSpPr/>
          <p:nvPr/>
        </p:nvSpPr>
        <p:spPr>
          <a:xfrm>
            <a:off x="794680" y="2179911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542AB098-60B5-4FB9-9D72-65A9FB1D1ABF}"/>
              </a:ext>
            </a:extLst>
          </p:cNvPr>
          <p:cNvSpPr/>
          <p:nvPr/>
        </p:nvSpPr>
        <p:spPr>
          <a:xfrm>
            <a:off x="794680" y="3285694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F7A476B-79E4-4351-BBC5-32461596ECB8}"/>
              </a:ext>
            </a:extLst>
          </p:cNvPr>
          <p:cNvSpPr/>
          <p:nvPr/>
        </p:nvSpPr>
        <p:spPr>
          <a:xfrm>
            <a:off x="794680" y="4373759"/>
            <a:ext cx="368594" cy="641498"/>
          </a:xfrm>
          <a:prstGeom prst="cube">
            <a:avLst>
              <a:gd name="adj" fmla="val 241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AF92B93-5A0A-4EED-8816-FCB90E21896D}"/>
              </a:ext>
            </a:extLst>
          </p:cNvPr>
          <p:cNvSpPr txBox="1"/>
          <p:nvPr/>
        </p:nvSpPr>
        <p:spPr>
          <a:xfrm>
            <a:off x="-24339" y="2616202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neg</a:t>
            </a:r>
          </a:p>
          <a:p>
            <a:pPr algn="ctr"/>
            <a:r>
              <a:rPr lang="en-US" dirty="0"/>
              <a:t>(-)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6A0E14F-B0BA-41A1-8627-F4DAB0564F45}"/>
              </a:ext>
            </a:extLst>
          </p:cNvPr>
          <p:cNvSpPr txBox="1"/>
          <p:nvPr/>
        </p:nvSpPr>
        <p:spPr>
          <a:xfrm>
            <a:off x="9489401" y="261620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</a:t>
            </a:r>
          </a:p>
          <a:p>
            <a:pPr algn="ctr"/>
            <a:r>
              <a:rPr lang="en-US" dirty="0"/>
              <a:t>(+)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115F97-6809-4D24-A5F8-9FE3F601457F}"/>
              </a:ext>
            </a:extLst>
          </p:cNvPr>
          <p:cNvCxnSpPr/>
          <p:nvPr/>
        </p:nvCxnSpPr>
        <p:spPr>
          <a:xfrm>
            <a:off x="1635760" y="117856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52CD6F-F066-4C64-94B6-BF30909941ED}"/>
              </a:ext>
            </a:extLst>
          </p:cNvPr>
          <p:cNvCxnSpPr/>
          <p:nvPr/>
        </p:nvCxnSpPr>
        <p:spPr>
          <a:xfrm>
            <a:off x="4358640" y="117856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DFBE1D0-1513-4970-9097-A2A191C20EA3}"/>
              </a:ext>
            </a:extLst>
          </p:cNvPr>
          <p:cNvCxnSpPr/>
          <p:nvPr/>
        </p:nvCxnSpPr>
        <p:spPr>
          <a:xfrm>
            <a:off x="5628640" y="117856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20073D0-1B06-430E-B337-D57115020BA0}"/>
              </a:ext>
            </a:extLst>
          </p:cNvPr>
          <p:cNvCxnSpPr/>
          <p:nvPr/>
        </p:nvCxnSpPr>
        <p:spPr>
          <a:xfrm>
            <a:off x="1838960" y="226568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FFC0A28-075F-45A3-88C6-30E6EF212F0E}"/>
              </a:ext>
            </a:extLst>
          </p:cNvPr>
          <p:cNvCxnSpPr/>
          <p:nvPr/>
        </p:nvCxnSpPr>
        <p:spPr>
          <a:xfrm>
            <a:off x="2987040" y="226568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E8D9B1D-4875-4AD9-B25D-7B8612ACFFC0}"/>
              </a:ext>
            </a:extLst>
          </p:cNvPr>
          <p:cNvCxnSpPr/>
          <p:nvPr/>
        </p:nvCxnSpPr>
        <p:spPr>
          <a:xfrm>
            <a:off x="4897120" y="226568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31A005-2DC9-4A1B-9930-61620DB5EA1B}"/>
              </a:ext>
            </a:extLst>
          </p:cNvPr>
          <p:cNvCxnSpPr/>
          <p:nvPr/>
        </p:nvCxnSpPr>
        <p:spPr>
          <a:xfrm>
            <a:off x="6258560" y="226568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93D0E-7D55-48D0-AD2E-95F215767333}"/>
              </a:ext>
            </a:extLst>
          </p:cNvPr>
          <p:cNvCxnSpPr/>
          <p:nvPr/>
        </p:nvCxnSpPr>
        <p:spPr>
          <a:xfrm>
            <a:off x="1605280" y="342900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23814C2-EE3E-449B-8FA3-73114F2919D0}"/>
              </a:ext>
            </a:extLst>
          </p:cNvPr>
          <p:cNvCxnSpPr/>
          <p:nvPr/>
        </p:nvCxnSpPr>
        <p:spPr>
          <a:xfrm>
            <a:off x="3840480" y="342900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C8E6CE-AD35-4C55-BC89-23AB93642B9A}"/>
              </a:ext>
            </a:extLst>
          </p:cNvPr>
          <p:cNvCxnSpPr/>
          <p:nvPr/>
        </p:nvCxnSpPr>
        <p:spPr>
          <a:xfrm>
            <a:off x="5933440" y="342900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633BF7D-CC20-413B-98D9-8BB82193AD59}"/>
              </a:ext>
            </a:extLst>
          </p:cNvPr>
          <p:cNvCxnSpPr/>
          <p:nvPr/>
        </p:nvCxnSpPr>
        <p:spPr>
          <a:xfrm>
            <a:off x="1635760" y="448056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66C7B1A-45D7-402D-82C6-2B132A702AF1}"/>
              </a:ext>
            </a:extLst>
          </p:cNvPr>
          <p:cNvCxnSpPr/>
          <p:nvPr/>
        </p:nvCxnSpPr>
        <p:spPr>
          <a:xfrm>
            <a:off x="4358640" y="448056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697DF41-6BE9-488C-864D-B17CAE396903}"/>
              </a:ext>
            </a:extLst>
          </p:cNvPr>
          <p:cNvCxnSpPr/>
          <p:nvPr/>
        </p:nvCxnSpPr>
        <p:spPr>
          <a:xfrm>
            <a:off x="5628640" y="4480560"/>
            <a:ext cx="0" cy="42672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0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2ED4B-3461-46B8-91C3-2BF4B3B4E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1900" y="-927100"/>
            <a:ext cx="5186680" cy="82804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A33DA3-0744-4162-8772-AA2DAB6FD7F7}"/>
              </a:ext>
            </a:extLst>
          </p:cNvPr>
          <p:cNvSpPr txBox="1"/>
          <p:nvPr/>
        </p:nvSpPr>
        <p:spPr>
          <a:xfrm>
            <a:off x="1188720" y="797054"/>
            <a:ext cx="41549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1512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F209AA-98D8-4EF5-97C8-5E0EFB21F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1026" y="783181"/>
            <a:ext cx="9156745" cy="5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696</Words>
  <Application>Microsoft Office PowerPoint</Application>
  <PresentationFormat>Widescreen</PresentationFormat>
  <Paragraphs>104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Forte</vt:lpstr>
      <vt:lpstr>Rage Italic</vt:lpstr>
      <vt:lpstr>Times New Roman</vt:lpstr>
      <vt:lpstr>Tw Cen MT</vt:lpstr>
      <vt:lpstr>Office Theme</vt:lpstr>
      <vt:lpstr>Biotechnology Outreach Education Center Office of Biotechnology</vt:lpstr>
      <vt:lpstr>Gel electrophoresis: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Dr. Soupir we care?</vt:lpstr>
      <vt:lpstr>PowerPoint Presentation</vt:lpstr>
      <vt:lpstr>PowerPoint Presentation</vt:lpstr>
      <vt:lpstr>Nitrogen cycle</vt:lpstr>
      <vt:lpstr>Denitrification Requirements</vt:lpstr>
      <vt:lpstr>Bioreactor Design</vt:lpstr>
      <vt:lpstr>Bioreactor Installation</vt:lpstr>
      <vt:lpstr>Bioreactor Installation</vt:lpstr>
      <vt:lpstr>So, what’s the secret?</vt:lpstr>
      <vt:lpstr>PowerPoint Presentation</vt:lpstr>
      <vt:lpstr>Next steps?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Bi  technology Education &amp; Outreach</dc:title>
  <dc:creator>Eric Hall</dc:creator>
  <cp:lastModifiedBy>BOEC</cp:lastModifiedBy>
  <cp:revision>15</cp:revision>
  <dcterms:created xsi:type="dcterms:W3CDTF">2021-09-20T17:45:02Z</dcterms:created>
  <dcterms:modified xsi:type="dcterms:W3CDTF">2023-03-21T17:22:37Z</dcterms:modified>
</cp:coreProperties>
</file>